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0A2DA4-92F0-47FA-8CDA-15DE80470709}" v="106" dt="2025-10-19T19:04:46.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046" autoAdjust="0"/>
  </p:normalViewPr>
  <p:slideViewPr>
    <p:cSldViewPr snapToGrid="0">
      <p:cViewPr varScale="1">
        <p:scale>
          <a:sx n="88" d="100"/>
          <a:sy n="88" d="100"/>
        </p:scale>
        <p:origin x="810"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Shadwick" userId="d82a1a91a7dff4a3" providerId="LiveId" clId="{DD2DF8B2-0CD2-4AFC-AD01-F5A2DDC1DD58}"/>
    <pc:docChg chg="custSel addSld delSld modSld addSection delSection">
      <pc:chgData name="Eric Shadwick" userId="d82a1a91a7dff4a3" providerId="LiveId" clId="{DD2DF8B2-0CD2-4AFC-AD01-F5A2DDC1DD58}" dt="2025-10-19T19:05:11.667" v="688" actId="20577"/>
      <pc:docMkLst>
        <pc:docMk/>
      </pc:docMkLst>
      <pc:sldChg chg="addSp delSp modSp new mod modNotesTx">
        <pc:chgData name="Eric Shadwick" userId="d82a1a91a7dff4a3" providerId="LiveId" clId="{DD2DF8B2-0CD2-4AFC-AD01-F5A2DDC1DD58}" dt="2025-10-15T22:45:23.042" v="105" actId="20577"/>
        <pc:sldMkLst>
          <pc:docMk/>
          <pc:sldMk cId="183682152" sldId="258"/>
        </pc:sldMkLst>
        <pc:spChg chg="mod">
          <ac:chgData name="Eric Shadwick" userId="d82a1a91a7dff4a3" providerId="LiveId" clId="{DD2DF8B2-0CD2-4AFC-AD01-F5A2DDC1DD58}" dt="2025-10-15T22:43:21.177" v="96" actId="207"/>
          <ac:spMkLst>
            <pc:docMk/>
            <pc:sldMk cId="183682152" sldId="258"/>
            <ac:spMk id="2" creationId="{310B8F9C-D1C9-4888-5424-0F0042E1CDD5}"/>
          </ac:spMkLst>
        </pc:spChg>
        <pc:spChg chg="add mod">
          <ac:chgData name="Eric Shadwick" userId="d82a1a91a7dff4a3" providerId="LiveId" clId="{DD2DF8B2-0CD2-4AFC-AD01-F5A2DDC1DD58}" dt="2025-10-15T22:44:19.305" v="102" actId="114"/>
          <ac:spMkLst>
            <pc:docMk/>
            <pc:sldMk cId="183682152" sldId="258"/>
            <ac:spMk id="12" creationId="{65B2675C-E627-E367-2420-572594E3DD3A}"/>
          </ac:spMkLst>
        </pc:spChg>
        <pc:picChg chg="add mod modCrop">
          <ac:chgData name="Eric Shadwick" userId="d82a1a91a7dff4a3" providerId="LiveId" clId="{DD2DF8B2-0CD2-4AFC-AD01-F5A2DDC1DD58}" dt="2025-10-15T22:35:25.420" v="55" actId="732"/>
          <ac:picMkLst>
            <pc:docMk/>
            <pc:sldMk cId="183682152" sldId="258"/>
            <ac:picMk id="10" creationId="{52CD4FAF-EAF5-8C37-910B-803E2DC47028}"/>
          </ac:picMkLst>
        </pc:picChg>
      </pc:sldChg>
      <pc:sldChg chg="addSp delSp modSp new mod modNotesTx">
        <pc:chgData name="Eric Shadwick" userId="d82a1a91a7dff4a3" providerId="LiveId" clId="{DD2DF8B2-0CD2-4AFC-AD01-F5A2DDC1DD58}" dt="2025-10-15T23:13:41.418" v="165" actId="20577"/>
        <pc:sldMkLst>
          <pc:docMk/>
          <pc:sldMk cId="4013886352" sldId="259"/>
        </pc:sldMkLst>
        <pc:spChg chg="mod">
          <ac:chgData name="Eric Shadwick" userId="d82a1a91a7dff4a3" providerId="LiveId" clId="{DD2DF8B2-0CD2-4AFC-AD01-F5A2DDC1DD58}" dt="2025-10-15T23:11:54.711" v="159" actId="207"/>
          <ac:spMkLst>
            <pc:docMk/>
            <pc:sldMk cId="4013886352" sldId="259"/>
            <ac:spMk id="2" creationId="{E347B659-EC18-D3B6-4B70-A2BB66B9819E}"/>
          </ac:spMkLst>
        </pc:spChg>
        <pc:spChg chg="mod">
          <ac:chgData name="Eric Shadwick" userId="d82a1a91a7dff4a3" providerId="LiveId" clId="{DD2DF8B2-0CD2-4AFC-AD01-F5A2DDC1DD58}" dt="2025-10-15T23:13:07.718" v="161" actId="20577"/>
          <ac:spMkLst>
            <pc:docMk/>
            <pc:sldMk cId="4013886352" sldId="259"/>
            <ac:spMk id="3" creationId="{83114DE9-7383-641D-374D-BDB8B2E49887}"/>
          </ac:spMkLst>
        </pc:spChg>
        <pc:picChg chg="add mod modCrop">
          <ac:chgData name="Eric Shadwick" userId="d82a1a91a7dff4a3" providerId="LiveId" clId="{DD2DF8B2-0CD2-4AFC-AD01-F5A2DDC1DD58}" dt="2025-10-15T22:53:21.978" v="125" actId="1076"/>
          <ac:picMkLst>
            <pc:docMk/>
            <pc:sldMk cId="4013886352" sldId="259"/>
            <ac:picMk id="6" creationId="{330D0F06-4864-7D91-E049-2DB781C11C4B}"/>
          </ac:picMkLst>
        </pc:picChg>
      </pc:sldChg>
      <pc:sldChg chg="addSp delSp modSp new mod modNotesTx">
        <pc:chgData name="Eric Shadwick" userId="d82a1a91a7dff4a3" providerId="LiveId" clId="{DD2DF8B2-0CD2-4AFC-AD01-F5A2DDC1DD58}" dt="2025-10-16T00:56:36.145" v="215"/>
        <pc:sldMkLst>
          <pc:docMk/>
          <pc:sldMk cId="1978412242" sldId="260"/>
        </pc:sldMkLst>
        <pc:spChg chg="mod">
          <ac:chgData name="Eric Shadwick" userId="d82a1a91a7dff4a3" providerId="LiveId" clId="{DD2DF8B2-0CD2-4AFC-AD01-F5A2DDC1DD58}" dt="2025-10-15T23:15:19.492" v="177" actId="27636"/>
          <ac:spMkLst>
            <pc:docMk/>
            <pc:sldMk cId="1978412242" sldId="260"/>
            <ac:spMk id="2" creationId="{15B2AA68-D0EF-DE91-377C-68E3A4171D5F}"/>
          </ac:spMkLst>
        </pc:spChg>
        <pc:spChg chg="add mod">
          <ac:chgData name="Eric Shadwick" userId="d82a1a91a7dff4a3" providerId="LiveId" clId="{DD2DF8B2-0CD2-4AFC-AD01-F5A2DDC1DD58}" dt="2025-10-16T00:56:36.145" v="215"/>
          <ac:spMkLst>
            <pc:docMk/>
            <pc:sldMk cId="1978412242" sldId="260"/>
            <ac:spMk id="5" creationId="{9CE6EC6D-4CC5-3409-2789-4B40BCC38145}"/>
          </ac:spMkLst>
        </pc:spChg>
        <pc:spChg chg="add mod">
          <ac:chgData name="Eric Shadwick" userId="d82a1a91a7dff4a3" providerId="LiveId" clId="{DD2DF8B2-0CD2-4AFC-AD01-F5A2DDC1DD58}" dt="2025-10-16T00:54:11.258" v="209" actId="1076"/>
          <ac:spMkLst>
            <pc:docMk/>
            <pc:sldMk cId="1978412242" sldId="260"/>
            <ac:spMk id="8" creationId="{71CBB727-B808-0F26-E77E-4A65B1D3AB02}"/>
          </ac:spMkLst>
        </pc:spChg>
        <pc:picChg chg="add mod modCrop">
          <ac:chgData name="Eric Shadwick" userId="d82a1a91a7dff4a3" providerId="LiveId" clId="{DD2DF8B2-0CD2-4AFC-AD01-F5A2DDC1DD58}" dt="2025-10-16T00:53:18.818" v="205" actId="14100"/>
          <ac:picMkLst>
            <pc:docMk/>
            <pc:sldMk cId="1978412242" sldId="260"/>
            <ac:picMk id="7" creationId="{0CD49A85-D1E6-2013-3ED6-94AF353AD3AE}"/>
          </ac:picMkLst>
        </pc:picChg>
        <pc:picChg chg="add mod">
          <ac:chgData name="Eric Shadwick" userId="d82a1a91a7dff4a3" providerId="LiveId" clId="{DD2DF8B2-0CD2-4AFC-AD01-F5A2DDC1DD58}" dt="2025-10-16T00:56:05.214" v="214" actId="1076"/>
          <ac:picMkLst>
            <pc:docMk/>
            <pc:sldMk cId="1978412242" sldId="260"/>
            <ac:picMk id="10" creationId="{7795C639-776B-1D31-BBBA-E5EC389FDD9F}"/>
          </ac:picMkLst>
        </pc:picChg>
      </pc:sldChg>
      <pc:sldChg chg="addSp delSp modSp new mod modNotesTx">
        <pc:chgData name="Eric Shadwick" userId="d82a1a91a7dff4a3" providerId="LiveId" clId="{DD2DF8B2-0CD2-4AFC-AD01-F5A2DDC1DD58}" dt="2025-10-16T01:18:24.295" v="308" actId="20577"/>
        <pc:sldMkLst>
          <pc:docMk/>
          <pc:sldMk cId="1295426424" sldId="261"/>
        </pc:sldMkLst>
        <pc:spChg chg="mod">
          <ac:chgData name="Eric Shadwick" userId="d82a1a91a7dff4a3" providerId="LiveId" clId="{DD2DF8B2-0CD2-4AFC-AD01-F5A2DDC1DD58}" dt="2025-10-16T01:15:57.354" v="284" actId="255"/>
          <ac:spMkLst>
            <pc:docMk/>
            <pc:sldMk cId="1295426424" sldId="261"/>
            <ac:spMk id="2" creationId="{348468EB-E4DC-210D-80BE-629F917621A5}"/>
          </ac:spMkLst>
        </pc:spChg>
        <pc:spChg chg="add mod">
          <ac:chgData name="Eric Shadwick" userId="d82a1a91a7dff4a3" providerId="LiveId" clId="{DD2DF8B2-0CD2-4AFC-AD01-F5A2DDC1DD58}" dt="2025-10-16T01:16:33.241" v="287" actId="14100"/>
          <ac:spMkLst>
            <pc:docMk/>
            <pc:sldMk cId="1295426424" sldId="261"/>
            <ac:spMk id="5" creationId="{DB907FDC-13BC-B94D-0B40-88FB92AE0B99}"/>
          </ac:spMkLst>
        </pc:spChg>
        <pc:spChg chg="mod">
          <ac:chgData name="Eric Shadwick" userId="d82a1a91a7dff4a3" providerId="LiveId" clId="{DD2DF8B2-0CD2-4AFC-AD01-F5A2DDC1DD58}" dt="2025-10-16T01:17:58.866" v="307" actId="20577"/>
          <ac:spMkLst>
            <pc:docMk/>
            <pc:sldMk cId="1295426424" sldId="261"/>
            <ac:spMk id="8" creationId="{7E6A6B33-E565-8CD2-5A3A-7768ABC0D90E}"/>
          </ac:spMkLst>
        </pc:spChg>
        <pc:picChg chg="add mod modCrop">
          <ac:chgData name="Eric Shadwick" userId="d82a1a91a7dff4a3" providerId="LiveId" clId="{DD2DF8B2-0CD2-4AFC-AD01-F5A2DDC1DD58}" dt="2025-10-16T01:16:24.625" v="286" actId="1076"/>
          <ac:picMkLst>
            <pc:docMk/>
            <pc:sldMk cId="1295426424" sldId="261"/>
            <ac:picMk id="7" creationId="{7E713E21-144B-7B7E-2388-8BB7F034A98B}"/>
          </ac:picMkLst>
        </pc:picChg>
      </pc:sldChg>
      <pc:sldChg chg="addSp delSp modSp new mod modNotesTx">
        <pc:chgData name="Eric Shadwick" userId="d82a1a91a7dff4a3" providerId="LiveId" clId="{DD2DF8B2-0CD2-4AFC-AD01-F5A2DDC1DD58}" dt="2025-10-19T17:13:09.374" v="353" actId="1076"/>
        <pc:sldMkLst>
          <pc:docMk/>
          <pc:sldMk cId="1739121534" sldId="262"/>
        </pc:sldMkLst>
        <pc:spChg chg="mod">
          <ac:chgData name="Eric Shadwick" userId="d82a1a91a7dff4a3" providerId="LiveId" clId="{DD2DF8B2-0CD2-4AFC-AD01-F5A2DDC1DD58}" dt="2025-10-19T17:04:26.191" v="320" actId="27636"/>
          <ac:spMkLst>
            <pc:docMk/>
            <pc:sldMk cId="1739121534" sldId="262"/>
            <ac:spMk id="2" creationId="{9379F8B7-BD9E-790F-F3E0-FDB2FE4AEDC8}"/>
          </ac:spMkLst>
        </pc:spChg>
        <pc:spChg chg="del mod">
          <ac:chgData name="Eric Shadwick" userId="d82a1a91a7dff4a3" providerId="LiveId" clId="{DD2DF8B2-0CD2-4AFC-AD01-F5A2DDC1DD58}" dt="2025-10-19T17:07:41.727" v="323"/>
          <ac:spMkLst>
            <pc:docMk/>
            <pc:sldMk cId="1739121534" sldId="262"/>
            <ac:spMk id="3" creationId="{E8845EAB-C023-B78D-7CD7-E840908DA319}"/>
          </ac:spMkLst>
        </pc:spChg>
        <pc:spChg chg="del mod">
          <ac:chgData name="Eric Shadwick" userId="d82a1a91a7dff4a3" providerId="LiveId" clId="{DD2DF8B2-0CD2-4AFC-AD01-F5A2DDC1DD58}" dt="2025-10-19T17:10:47.356" v="342" actId="931"/>
          <ac:spMkLst>
            <pc:docMk/>
            <pc:sldMk cId="1739121534" sldId="262"/>
            <ac:spMk id="4" creationId="{CA099367-8C85-2309-7BD5-066DA567733B}"/>
          </ac:spMkLst>
        </pc:spChg>
        <pc:spChg chg="add mod">
          <ac:chgData name="Eric Shadwick" userId="d82a1a91a7dff4a3" providerId="LiveId" clId="{DD2DF8B2-0CD2-4AFC-AD01-F5A2DDC1DD58}" dt="2025-10-19T17:13:09.374" v="353" actId="1076"/>
          <ac:spMkLst>
            <pc:docMk/>
            <pc:sldMk cId="1739121534" sldId="262"/>
            <ac:spMk id="5" creationId="{FA414A5E-1BD0-FD84-F21D-3CF2C34344DE}"/>
          </ac:spMkLst>
        </pc:spChg>
        <pc:spChg chg="add mod">
          <ac:chgData name="Eric Shadwick" userId="d82a1a91a7dff4a3" providerId="LiveId" clId="{DD2DF8B2-0CD2-4AFC-AD01-F5A2DDC1DD58}" dt="2025-10-19T17:12:57.709" v="352" actId="114"/>
          <ac:spMkLst>
            <pc:docMk/>
            <pc:sldMk cId="1739121534" sldId="262"/>
            <ac:spMk id="8" creationId="{FF3305C0-7ACC-D95A-B730-53FCC8BB5D83}"/>
          </ac:spMkLst>
        </pc:spChg>
        <pc:picChg chg="add mod">
          <ac:chgData name="Eric Shadwick" userId="d82a1a91a7dff4a3" providerId="LiveId" clId="{DD2DF8B2-0CD2-4AFC-AD01-F5A2DDC1DD58}" dt="2025-10-19T17:11:05.955" v="348" actId="962"/>
          <ac:picMkLst>
            <pc:docMk/>
            <pc:sldMk cId="1739121534" sldId="262"/>
            <ac:picMk id="7" creationId="{B75FC155-2267-C289-197A-01EB57280D20}"/>
          </ac:picMkLst>
        </pc:picChg>
      </pc:sldChg>
      <pc:sldChg chg="addSp delSp modSp new mod modNotesTx">
        <pc:chgData name="Eric Shadwick" userId="d82a1a91a7dff4a3" providerId="LiveId" clId="{DD2DF8B2-0CD2-4AFC-AD01-F5A2DDC1DD58}" dt="2025-10-19T17:46:13.981" v="449" actId="20577"/>
        <pc:sldMkLst>
          <pc:docMk/>
          <pc:sldMk cId="2368843572" sldId="263"/>
        </pc:sldMkLst>
        <pc:spChg chg="mod">
          <ac:chgData name="Eric Shadwick" userId="d82a1a91a7dff4a3" providerId="LiveId" clId="{DD2DF8B2-0CD2-4AFC-AD01-F5A2DDC1DD58}" dt="2025-10-19T17:14:32.884" v="362" actId="27636"/>
          <ac:spMkLst>
            <pc:docMk/>
            <pc:sldMk cId="2368843572" sldId="263"/>
            <ac:spMk id="2" creationId="{46834CD0-C10A-C308-6D43-C8D23B388540}"/>
          </ac:spMkLst>
        </pc:spChg>
        <pc:spChg chg="del mod">
          <ac:chgData name="Eric Shadwick" userId="d82a1a91a7dff4a3" providerId="LiveId" clId="{DD2DF8B2-0CD2-4AFC-AD01-F5A2DDC1DD58}" dt="2025-10-19T17:27:48.564" v="368"/>
          <ac:spMkLst>
            <pc:docMk/>
            <pc:sldMk cId="2368843572" sldId="263"/>
            <ac:spMk id="3" creationId="{A53FE3F6-37F6-44CE-3A74-4E3C9392C8C6}"/>
          </ac:spMkLst>
        </pc:spChg>
        <pc:spChg chg="del mod">
          <ac:chgData name="Eric Shadwick" userId="d82a1a91a7dff4a3" providerId="LiveId" clId="{DD2DF8B2-0CD2-4AFC-AD01-F5A2DDC1DD58}" dt="2025-10-19T17:29:40.636" v="382" actId="931"/>
          <ac:spMkLst>
            <pc:docMk/>
            <pc:sldMk cId="2368843572" sldId="263"/>
            <ac:spMk id="4" creationId="{3E79F56C-0FF9-479B-D79D-6D0491FEF42A}"/>
          </ac:spMkLst>
        </pc:spChg>
        <pc:spChg chg="add mod">
          <ac:chgData name="Eric Shadwick" userId="d82a1a91a7dff4a3" providerId="LiveId" clId="{DD2DF8B2-0CD2-4AFC-AD01-F5A2DDC1DD58}" dt="2025-10-19T17:29:02.220" v="381" actId="12"/>
          <ac:spMkLst>
            <pc:docMk/>
            <pc:sldMk cId="2368843572" sldId="263"/>
            <ac:spMk id="5" creationId="{9CCEAE98-DAE8-DD17-C87B-55C7AB1F78A3}"/>
          </ac:spMkLst>
        </pc:spChg>
        <pc:spChg chg="add del mod">
          <ac:chgData name="Eric Shadwick" userId="d82a1a91a7dff4a3" providerId="LiveId" clId="{DD2DF8B2-0CD2-4AFC-AD01-F5A2DDC1DD58}" dt="2025-10-19T17:30:43.302" v="391"/>
          <ac:spMkLst>
            <pc:docMk/>
            <pc:sldMk cId="2368843572" sldId="263"/>
            <ac:spMk id="9" creationId="{B6510D9F-57F0-3BB8-7FF8-BC14F3597383}"/>
          </ac:spMkLst>
        </pc:spChg>
        <pc:spChg chg="add del mod">
          <ac:chgData name="Eric Shadwick" userId="d82a1a91a7dff4a3" providerId="LiveId" clId="{DD2DF8B2-0CD2-4AFC-AD01-F5A2DDC1DD58}" dt="2025-10-19T17:32:41.869" v="400"/>
          <ac:spMkLst>
            <pc:docMk/>
            <pc:sldMk cId="2368843572" sldId="263"/>
            <ac:spMk id="12" creationId="{D9A4743F-0591-2E5F-A668-F72D406CD16E}"/>
          </ac:spMkLst>
        </pc:spChg>
        <pc:spChg chg="add del mod">
          <ac:chgData name="Eric Shadwick" userId="d82a1a91a7dff4a3" providerId="LiveId" clId="{DD2DF8B2-0CD2-4AFC-AD01-F5A2DDC1DD58}" dt="2025-10-19T17:37:43.601" v="409"/>
          <ac:spMkLst>
            <pc:docMk/>
            <pc:sldMk cId="2368843572" sldId="263"/>
            <ac:spMk id="15" creationId="{FE691157-A4D1-1AE7-541C-FBD133543357}"/>
          </ac:spMkLst>
        </pc:spChg>
        <pc:spChg chg="add del mod">
          <ac:chgData name="Eric Shadwick" userId="d82a1a91a7dff4a3" providerId="LiveId" clId="{DD2DF8B2-0CD2-4AFC-AD01-F5A2DDC1DD58}" dt="2025-10-19T17:38:15.710" v="410" actId="931"/>
          <ac:spMkLst>
            <pc:docMk/>
            <pc:sldMk cId="2368843572" sldId="263"/>
            <ac:spMk id="16" creationId="{74C41D32-2F13-DB23-E665-D7C0E508CE27}"/>
          </ac:spMkLst>
        </pc:spChg>
        <pc:picChg chg="add del mod">
          <ac:chgData name="Eric Shadwick" userId="d82a1a91a7dff4a3" providerId="LiveId" clId="{DD2DF8B2-0CD2-4AFC-AD01-F5A2DDC1DD58}" dt="2025-10-19T17:30:05.228" v="386" actId="478"/>
          <ac:picMkLst>
            <pc:docMk/>
            <pc:sldMk cId="2368843572" sldId="263"/>
            <ac:picMk id="7" creationId="{E8A412C9-21D7-4B45-233D-DF38D304B823}"/>
          </ac:picMkLst>
        </pc:picChg>
        <pc:picChg chg="add del mod">
          <ac:chgData name="Eric Shadwick" userId="d82a1a91a7dff4a3" providerId="LiveId" clId="{DD2DF8B2-0CD2-4AFC-AD01-F5A2DDC1DD58}" dt="2025-10-19T17:32:03.584" v="395" actId="21"/>
          <ac:picMkLst>
            <pc:docMk/>
            <pc:sldMk cId="2368843572" sldId="263"/>
            <ac:picMk id="10" creationId="{97AC8D75-E3D9-B772-26F2-966E502B1FC0}"/>
          </ac:picMkLst>
        </pc:picChg>
        <pc:picChg chg="add del mod">
          <ac:chgData name="Eric Shadwick" userId="d82a1a91a7dff4a3" providerId="LiveId" clId="{DD2DF8B2-0CD2-4AFC-AD01-F5A2DDC1DD58}" dt="2025-10-19T17:33:41.189" v="404" actId="478"/>
          <ac:picMkLst>
            <pc:docMk/>
            <pc:sldMk cId="2368843572" sldId="263"/>
            <ac:picMk id="13" creationId="{16A193F7-C0E3-6481-5892-0B49B76D513F}"/>
          </ac:picMkLst>
        </pc:picChg>
        <pc:picChg chg="add mod">
          <ac:chgData name="Eric Shadwick" userId="d82a1a91a7dff4a3" providerId="LiveId" clId="{DD2DF8B2-0CD2-4AFC-AD01-F5A2DDC1DD58}" dt="2025-10-19T17:39:54.964" v="417" actId="14100"/>
          <ac:picMkLst>
            <pc:docMk/>
            <pc:sldMk cId="2368843572" sldId="263"/>
            <ac:picMk id="18" creationId="{0732F111-0A86-CD51-C1A9-32C2256BCD96}"/>
          </ac:picMkLst>
        </pc:picChg>
      </pc:sldChg>
      <pc:sldChg chg="addSp delSp modSp new mod modNotesTx">
        <pc:chgData name="Eric Shadwick" userId="d82a1a91a7dff4a3" providerId="LiveId" clId="{DD2DF8B2-0CD2-4AFC-AD01-F5A2DDC1DD58}" dt="2025-10-19T17:58:18.665" v="531" actId="20577"/>
        <pc:sldMkLst>
          <pc:docMk/>
          <pc:sldMk cId="264935081" sldId="264"/>
        </pc:sldMkLst>
        <pc:spChg chg="mod">
          <ac:chgData name="Eric Shadwick" userId="d82a1a91a7dff4a3" providerId="LiveId" clId="{DD2DF8B2-0CD2-4AFC-AD01-F5A2DDC1DD58}" dt="2025-10-19T17:48:33.080" v="459" actId="14100"/>
          <ac:spMkLst>
            <pc:docMk/>
            <pc:sldMk cId="264935081" sldId="264"/>
            <ac:spMk id="2" creationId="{1BACEC7B-9AEB-0974-93F8-ABFE83AF931B}"/>
          </ac:spMkLst>
        </pc:spChg>
        <pc:spChg chg="mod">
          <ac:chgData name="Eric Shadwick" userId="d82a1a91a7dff4a3" providerId="LiveId" clId="{DD2DF8B2-0CD2-4AFC-AD01-F5A2DDC1DD58}" dt="2025-10-19T17:55:50.665" v="514" actId="1076"/>
          <ac:spMkLst>
            <pc:docMk/>
            <pc:sldMk cId="264935081" sldId="264"/>
            <ac:spMk id="3" creationId="{DA68829D-774E-DC93-95B2-D73D5F6DB1E6}"/>
          </ac:spMkLst>
        </pc:spChg>
        <pc:spChg chg="del">
          <ac:chgData name="Eric Shadwick" userId="d82a1a91a7dff4a3" providerId="LiveId" clId="{DD2DF8B2-0CD2-4AFC-AD01-F5A2DDC1DD58}" dt="2025-10-19T17:47:53.133" v="452" actId="21"/>
          <ac:spMkLst>
            <pc:docMk/>
            <pc:sldMk cId="264935081" sldId="264"/>
            <ac:spMk id="4" creationId="{DF9C3F50-E90B-1710-70FD-11FA7E09D916}"/>
          </ac:spMkLst>
        </pc:spChg>
        <pc:spChg chg="add del mod">
          <ac:chgData name="Eric Shadwick" userId="d82a1a91a7dff4a3" providerId="LiveId" clId="{DD2DF8B2-0CD2-4AFC-AD01-F5A2DDC1DD58}" dt="2025-10-19T17:50:37.118" v="464"/>
          <ac:spMkLst>
            <pc:docMk/>
            <pc:sldMk cId="264935081" sldId="264"/>
            <ac:spMk id="5" creationId="{6D4A8B25-B1DA-ADEC-53A5-EFEC9808F1EE}"/>
          </ac:spMkLst>
        </pc:spChg>
        <pc:spChg chg="add mod">
          <ac:chgData name="Eric Shadwick" userId="d82a1a91a7dff4a3" providerId="LiveId" clId="{DD2DF8B2-0CD2-4AFC-AD01-F5A2DDC1DD58}" dt="2025-10-19T17:55:42.957" v="513" actId="1076"/>
          <ac:spMkLst>
            <pc:docMk/>
            <pc:sldMk cId="264935081" sldId="264"/>
            <ac:spMk id="6" creationId="{9F940ED1-78C9-DDE1-A677-8E2172AA2C87}"/>
          </ac:spMkLst>
        </pc:spChg>
      </pc:sldChg>
      <pc:sldChg chg="modSp new del">
        <pc:chgData name="Eric Shadwick" userId="d82a1a91a7dff4a3" providerId="LiveId" clId="{DD2DF8B2-0CD2-4AFC-AD01-F5A2DDC1DD58}" dt="2025-10-19T17:47:28.372" v="450" actId="47"/>
        <pc:sldMkLst>
          <pc:docMk/>
          <pc:sldMk cId="3267991494" sldId="264"/>
        </pc:sldMkLst>
        <pc:spChg chg="mod">
          <ac:chgData name="Eric Shadwick" userId="d82a1a91a7dff4a3" providerId="LiveId" clId="{DD2DF8B2-0CD2-4AFC-AD01-F5A2DDC1DD58}" dt="2025-10-19T17:44:56.493" v="435"/>
          <ac:spMkLst>
            <pc:docMk/>
            <pc:sldMk cId="3267991494" sldId="264"/>
            <ac:spMk id="2" creationId="{97A0BB11-3BC3-6DAD-B102-F0547D03F659}"/>
          </ac:spMkLst>
        </pc:spChg>
      </pc:sldChg>
      <pc:sldChg chg="addSp delSp modSp new mod modNotesTx">
        <pc:chgData name="Eric Shadwick" userId="d82a1a91a7dff4a3" providerId="LiveId" clId="{DD2DF8B2-0CD2-4AFC-AD01-F5A2DDC1DD58}" dt="2025-10-19T18:57:17.246" v="642" actId="962"/>
        <pc:sldMkLst>
          <pc:docMk/>
          <pc:sldMk cId="561476707" sldId="265"/>
        </pc:sldMkLst>
        <pc:spChg chg="del mod">
          <ac:chgData name="Eric Shadwick" userId="d82a1a91a7dff4a3" providerId="LiveId" clId="{DD2DF8B2-0CD2-4AFC-AD01-F5A2DDC1DD58}" dt="2025-10-19T18:55:54.118" v="630"/>
          <ac:spMkLst>
            <pc:docMk/>
            <pc:sldMk cId="561476707" sldId="265"/>
            <ac:spMk id="2" creationId="{84D09BCC-5ED3-5018-F0E4-5E485AF24854}"/>
          </ac:spMkLst>
        </pc:spChg>
        <pc:spChg chg="del mod">
          <ac:chgData name="Eric Shadwick" userId="d82a1a91a7dff4a3" providerId="LiveId" clId="{DD2DF8B2-0CD2-4AFC-AD01-F5A2DDC1DD58}" dt="2025-10-19T18:56:00.348" v="632"/>
          <ac:spMkLst>
            <pc:docMk/>
            <pc:sldMk cId="561476707" sldId="265"/>
            <ac:spMk id="3" creationId="{735ECED9-9106-4404-AC86-E3E79958886F}"/>
          </ac:spMkLst>
        </pc:spChg>
        <pc:spChg chg="del mod">
          <ac:chgData name="Eric Shadwick" userId="d82a1a91a7dff4a3" providerId="LiveId" clId="{DD2DF8B2-0CD2-4AFC-AD01-F5A2DDC1DD58}" dt="2025-10-19T18:48:50.736" v="549" actId="478"/>
          <ac:spMkLst>
            <pc:docMk/>
            <pc:sldMk cId="561476707" sldId="265"/>
            <ac:spMk id="4" creationId="{ECB60F49-EFB2-FF75-B52C-5CAD5A0202A2}"/>
          </ac:spMkLst>
        </pc:spChg>
        <pc:spChg chg="add del mod">
          <ac:chgData name="Eric Shadwick" userId="d82a1a91a7dff4a3" providerId="LiveId" clId="{DD2DF8B2-0CD2-4AFC-AD01-F5A2DDC1DD58}" dt="2025-10-19T18:56:20.785" v="634" actId="478"/>
          <ac:spMkLst>
            <pc:docMk/>
            <pc:sldMk cId="561476707" sldId="265"/>
            <ac:spMk id="5" creationId="{F798D1F5-3A15-B65D-CD03-562E0787654E}"/>
          </ac:spMkLst>
        </pc:spChg>
        <pc:spChg chg="add del mod">
          <ac:chgData name="Eric Shadwick" userId="d82a1a91a7dff4a3" providerId="LiveId" clId="{DD2DF8B2-0CD2-4AFC-AD01-F5A2DDC1DD58}" dt="2025-10-19T18:56:09.111" v="633"/>
          <ac:spMkLst>
            <pc:docMk/>
            <pc:sldMk cId="561476707" sldId="265"/>
            <ac:spMk id="6" creationId="{E26591BF-3802-399B-7DE5-DE5EAA522B99}"/>
          </ac:spMkLst>
        </pc:spChg>
        <pc:spChg chg="add del mod">
          <ac:chgData name="Eric Shadwick" userId="d82a1a91a7dff4a3" providerId="LiveId" clId="{DD2DF8B2-0CD2-4AFC-AD01-F5A2DDC1DD58}" dt="2025-10-19T18:56:22.703" v="635" actId="478"/>
          <ac:spMkLst>
            <pc:docMk/>
            <pc:sldMk cId="561476707" sldId="265"/>
            <ac:spMk id="7" creationId="{4B6E51D1-3D63-8895-FEBF-7E3800CB56FF}"/>
          </ac:spMkLst>
        </pc:spChg>
        <pc:picChg chg="add mod">
          <ac:chgData name="Eric Shadwick" userId="d82a1a91a7dff4a3" providerId="LiveId" clId="{DD2DF8B2-0CD2-4AFC-AD01-F5A2DDC1DD58}" dt="2025-10-19T18:57:17.246" v="642" actId="962"/>
          <ac:picMkLst>
            <pc:docMk/>
            <pc:sldMk cId="561476707" sldId="265"/>
            <ac:picMk id="9" creationId="{ED07CB1C-D7D3-FC67-F330-0D23A40E6770}"/>
          </ac:picMkLst>
        </pc:picChg>
      </pc:sldChg>
      <pc:sldChg chg="addSp delSp modSp new mod modNotesTx">
        <pc:chgData name="Eric Shadwick" userId="d82a1a91a7dff4a3" providerId="LiveId" clId="{DD2DF8B2-0CD2-4AFC-AD01-F5A2DDC1DD58}" dt="2025-10-19T19:05:11.667" v="688" actId="20577"/>
        <pc:sldMkLst>
          <pc:docMk/>
          <pc:sldMk cId="1594617076" sldId="266"/>
        </pc:sldMkLst>
        <pc:spChg chg="mod">
          <ac:chgData name="Eric Shadwick" userId="d82a1a91a7dff4a3" providerId="LiveId" clId="{DD2DF8B2-0CD2-4AFC-AD01-F5A2DDC1DD58}" dt="2025-10-19T18:53:34.462" v="582" actId="27636"/>
          <ac:spMkLst>
            <pc:docMk/>
            <pc:sldMk cId="1594617076" sldId="266"/>
            <ac:spMk id="2" creationId="{B5362141-3CDB-0089-B322-0DE3E99749C3}"/>
          </ac:spMkLst>
        </pc:spChg>
        <pc:spChg chg="mod">
          <ac:chgData name="Eric Shadwick" userId="d82a1a91a7dff4a3" providerId="LiveId" clId="{DD2DF8B2-0CD2-4AFC-AD01-F5A2DDC1DD58}" dt="2025-10-19T19:00:00.183" v="655" actId="14100"/>
          <ac:spMkLst>
            <pc:docMk/>
            <pc:sldMk cId="1594617076" sldId="266"/>
            <ac:spMk id="3" creationId="{2FCB951E-D4F6-B9D4-F802-C30E60AD0947}"/>
          </ac:spMkLst>
        </pc:spChg>
        <pc:spChg chg="del mod">
          <ac:chgData name="Eric Shadwick" userId="d82a1a91a7dff4a3" providerId="LiveId" clId="{DD2DF8B2-0CD2-4AFC-AD01-F5A2DDC1DD58}" dt="2025-10-19T19:03:23.292" v="656"/>
          <ac:spMkLst>
            <pc:docMk/>
            <pc:sldMk cId="1594617076" sldId="266"/>
            <ac:spMk id="4" creationId="{71ED35E9-A5CC-E8A1-728E-D2407451747D}"/>
          </ac:spMkLst>
        </pc:spChg>
        <pc:picChg chg="add mod modCrop">
          <ac:chgData name="Eric Shadwick" userId="d82a1a91a7dff4a3" providerId="LiveId" clId="{DD2DF8B2-0CD2-4AFC-AD01-F5A2DDC1DD58}" dt="2025-10-19T19:04:19.061" v="667" actId="732"/>
          <ac:picMkLst>
            <pc:docMk/>
            <pc:sldMk cId="1594617076" sldId="266"/>
            <ac:picMk id="6" creationId="{014DAED8-F3E0-FE0E-EB81-F8BF6CD9AA3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69DDFB-6B68-4876-8C56-CF1FA73928DE}" type="datetimeFigureOut">
              <a:rPr lang="en-US" smtClean="0"/>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5B454-C0CE-475B-BE80-47B66BB87818}" type="slidenum">
              <a:rPr lang="en-US" smtClean="0"/>
              <a:t>‹#›</a:t>
            </a:fld>
            <a:endParaRPr lang="en-US"/>
          </a:p>
        </p:txBody>
      </p:sp>
    </p:spTree>
    <p:extLst>
      <p:ext uri="{BB962C8B-B14F-4D97-AF65-F5344CB8AC3E}">
        <p14:creationId xmlns:p14="http://schemas.microsoft.com/office/powerpoint/2010/main" val="634102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provides an executive overview of ChadaTech’s Agile pilot project, conducted through the SNHU Travel development initiative. It highlights how the Scrum framework improved project efficiency, quality, and transparency, leading to measurable business benefits. The goal is to demonstrate Agile’s success in this pilot and present a clear case for expanding the framework company-wide to enhance productivity, reduce costs, and accelerate delivery.</a:t>
            </a:r>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1</a:t>
            </a:fld>
            <a:endParaRPr lang="en-US"/>
          </a:p>
        </p:txBody>
      </p:sp>
    </p:spTree>
    <p:extLst>
      <p:ext uri="{BB962C8B-B14F-4D97-AF65-F5344CB8AC3E}">
        <p14:creationId xmlns:p14="http://schemas.microsoft.com/office/powerpoint/2010/main" val="3828665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scale what worked in the pilot to the entire company. It starts with people — we train and certify our Scrum Masters and Product Owners, ensuring every team speaks the same language. From there, we integrate everything into Azure DevOps for one unified, transparent system of record. Once the foundation is in place, we expand cadence consistency and cross-project visibility, so leadership can forecast delivery timelines across departments. Finally, we formalize Agile governance and embed continuous improvement as part of our culture. The goal isn’t just to do Agile — it’s to </a:t>
            </a:r>
            <a:r>
              <a:rPr lang="en-US" i="1" dirty="0"/>
              <a:t>become Agile</a:t>
            </a:r>
            <a:r>
              <a:rPr lang="en-US" dirty="0"/>
              <a:t>: adaptive, data-driven, and relentlessly improving.</a:t>
            </a:r>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10</a:t>
            </a:fld>
            <a:endParaRPr lang="en-US"/>
          </a:p>
        </p:txBody>
      </p:sp>
    </p:spTree>
    <p:extLst>
      <p:ext uri="{BB962C8B-B14F-4D97-AF65-F5344CB8AC3E}">
        <p14:creationId xmlns:p14="http://schemas.microsoft.com/office/powerpoint/2010/main" val="341070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we’ve shown — faster delivery, fewer defects, real-time visibility — is just the beginning. The real value of Agile is cultural. It gives ChadaTech a structure that doesn’t just react to change — it thrives on it. We move from static planning to adaptive execution, from assumptions to insight. With Azure DevOps as the backbone and a shared Agile mindset, every project becomes measurable, predictable, and aligned to business </a:t>
            </a:r>
            <a:r>
              <a:rPr lang="en-US"/>
              <a:t>goals. This </a:t>
            </a:r>
            <a:r>
              <a:rPr lang="en-US" dirty="0"/>
              <a:t>isn’t just about software. It’s about redefining how ChadaTech delivers value — faster, smarter, and together.</a:t>
            </a:r>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11</a:t>
            </a:fld>
            <a:endParaRPr lang="en-US"/>
          </a:p>
        </p:txBody>
      </p:sp>
    </p:spTree>
    <p:extLst>
      <p:ext uri="{BB962C8B-B14F-4D97-AF65-F5344CB8AC3E}">
        <p14:creationId xmlns:p14="http://schemas.microsoft.com/office/powerpoint/2010/main" val="135048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pilot, ChadaTech followed a Waterfall model — predictable but rigid. Every phase had to be completed before feedback could begin, which meant we didn’t know what was wrong until it was too late.</a:t>
            </a:r>
          </a:p>
          <a:p>
            <a:r>
              <a:rPr lang="en-US" dirty="0"/>
              <a:t>Clients like SNHU Travel wanted faster delivery and transparency. That demand forced us to rethink our process. We moved to Agile, using Scrum to iterate quickly and bring stakeholders into each sprint.</a:t>
            </a:r>
          </a:p>
          <a:p>
            <a:r>
              <a:rPr lang="en-US" dirty="0"/>
              <a:t>The result was measurable: shorter cycle times, better communication, and happier clients. This slide sets the stage for </a:t>
            </a:r>
            <a:r>
              <a:rPr lang="en-US" i="1" dirty="0"/>
              <a:t>why</a:t>
            </a:r>
            <a:r>
              <a:rPr lang="en-US" dirty="0"/>
              <a:t> we changed — and the next slides will show </a:t>
            </a:r>
            <a:r>
              <a:rPr lang="en-US" i="1" dirty="0"/>
              <a:t>how</a:t>
            </a:r>
            <a:r>
              <a:rPr lang="en-US" dirty="0"/>
              <a:t> we made it work.</a:t>
            </a:r>
          </a:p>
        </p:txBody>
      </p:sp>
      <p:sp>
        <p:nvSpPr>
          <p:cNvPr id="4" name="Slide Number Placeholder 3"/>
          <p:cNvSpPr>
            <a:spLocks noGrp="1"/>
          </p:cNvSpPr>
          <p:nvPr>
            <p:ph type="sldNum" sz="quarter" idx="5"/>
          </p:nvPr>
        </p:nvSpPr>
        <p:spPr/>
        <p:txBody>
          <a:bodyPr/>
          <a:lstStyle/>
          <a:p>
            <a:fld id="{2D95B454-C0CE-475B-BE80-47B66BB87818}" type="slidenum">
              <a:rPr lang="en-US" smtClean="0"/>
              <a:t>2</a:t>
            </a:fld>
            <a:endParaRPr lang="en-US"/>
          </a:p>
        </p:txBody>
      </p:sp>
    </p:spTree>
    <p:extLst>
      <p:ext uri="{BB962C8B-B14F-4D97-AF65-F5344CB8AC3E}">
        <p14:creationId xmlns:p14="http://schemas.microsoft.com/office/powerpoint/2010/main" val="67112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replaces hierarchy with collaboration. Each role has clear ownership but works interdependently. The Scrum Master doesn’t command — they </a:t>
            </a:r>
            <a:r>
              <a:rPr lang="en-US" i="1" dirty="0"/>
              <a:t>coach</a:t>
            </a:r>
            <a:r>
              <a:rPr lang="en-US" dirty="0"/>
              <a:t>. The Product Owner doesn’t just hand off requirements — they </a:t>
            </a:r>
            <a:r>
              <a:rPr lang="en-US" i="1" dirty="0"/>
              <a:t>shape value</a:t>
            </a:r>
            <a:r>
              <a:rPr lang="en-US" dirty="0"/>
              <a:t>. Developers and testers work side by side, focusing on quality from day one instead of at the end. This role synergy is what allowed our SNHU Travel project to deliver faster with fewer revisions. Everyone knew the goal, the backlog, and their part in it — and that clarity translated into speed and quality. This structure is what makes Agile scalable — it’s not about who’s in charge, it’s about shared accountability. And that teamwork is exactly what enabled us to execute faster and with fewer surprises. </a:t>
            </a:r>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3</a:t>
            </a:fld>
            <a:endParaRPr lang="en-US"/>
          </a:p>
        </p:txBody>
      </p:sp>
    </p:spTree>
    <p:extLst>
      <p:ext uri="{BB962C8B-B14F-4D97-AF65-F5344CB8AC3E}">
        <p14:creationId xmlns:p14="http://schemas.microsoft.com/office/powerpoint/2010/main" val="1139226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thrives on rhythm. Every two-week sprint produced visible progress that stakeholders could review — not reports, but working software. The Definitions of Ready and Done acted as quality gates. They prevented incomplete or unclear work from entering the sprint and ensured every feature met both functional and documentation standards before it was marked complete. This structure cut rework by over a third, reduced missed requirements, and gave leadership real-time insight into progress. Each sprint became a micro-success — small wins that built confidence and momentum.”</a:t>
            </a:r>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4</a:t>
            </a:fld>
            <a:endParaRPr lang="en-US"/>
          </a:p>
        </p:txBody>
      </p:sp>
    </p:spTree>
    <p:extLst>
      <p:ext uri="{BB962C8B-B14F-4D97-AF65-F5344CB8AC3E}">
        <p14:creationId xmlns:p14="http://schemas.microsoft.com/office/powerpoint/2010/main" val="862753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Agile, a mid-project change could send us back to square one — approvals, redesigns, endless meetings. In this pilot, we reframed change as opportunity, not disruption. When new priorities emerged mid-sprint, we used backlog negotiation sessions to evaluate business value versus cost immediately. That open dialogue meant decisions happened in one meeting, not days. Conflict didn’t climb the management ladder — it surfaced within the team. By talking through changes early, we reduced tension and improved outcomes. In short, Agile made us faster </a:t>
            </a:r>
            <a:r>
              <a:rPr lang="en-US" i="1" dirty="0"/>
              <a:t>and</a:t>
            </a:r>
            <a:r>
              <a:rPr lang="en-US" dirty="0"/>
              <a:t> calmer under pressure. That speed and flexibility directly translate to higher client satisfaction and reduced delivery risk.</a:t>
            </a:r>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5</a:t>
            </a:fld>
            <a:endParaRPr lang="en-US"/>
          </a:p>
        </p:txBody>
      </p:sp>
    </p:spTree>
    <p:extLst>
      <p:ext uri="{BB962C8B-B14F-4D97-AF65-F5344CB8AC3E}">
        <p14:creationId xmlns:p14="http://schemas.microsoft.com/office/powerpoint/2010/main" val="3606974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pilot, using multiple tools — Slack, JIRA, Teams — worked for a small project. But at scale, every extra tool adds complexity, licensing costs, and gaps in visibility. Azure DevOps solves that by bringing everything together: sprint boards, version control, pipelines, testing, and dashboards — all in one secure platform. It connects planning to delivery without jumping between systems. From an executive perspective, this isn’t just about convenience. Consolidating tools under Azure DevOps would lower operational costs, simplify IT management, and give leadership a single pane of glass to track performance across every team. Why pay for five tools when one does it all — better, faster, and with real-time insight? This isn’t just a tool migration — it’s an operational strategy. One platform. One source of truth. </a:t>
            </a:r>
            <a:r>
              <a:rPr lang="en-US"/>
              <a:t>One standard for excellence.</a:t>
            </a:r>
            <a:endParaRPr lang="en-US" dirty="0"/>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6</a:t>
            </a:fld>
            <a:endParaRPr lang="en-US"/>
          </a:p>
        </p:txBody>
      </p:sp>
    </p:spTree>
    <p:extLst>
      <p:ext uri="{BB962C8B-B14F-4D97-AF65-F5344CB8AC3E}">
        <p14:creationId xmlns:p14="http://schemas.microsoft.com/office/powerpoint/2010/main" val="1911582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Transparency isn’t just about code — it’s about costs. Using Azure DevOps with Power BI allowed us to connect time tracking, deliverables, and billing into one continuous feedback loop. Every logged hour was automatically tied to a user story, meaning we knew exactly what value each resource delivered — in real time. The result was financial clarity. Billing accuracy improved by 40%, invoices went out faster, and audit reviews became nearly automatic. If implemented company-wide, this model would give ChadaTech real-time visibility into cost, efficiency, and value delivery — with zero manual reporting lag.</a:t>
            </a:r>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7</a:t>
            </a:fld>
            <a:endParaRPr lang="en-US"/>
          </a:p>
        </p:txBody>
      </p:sp>
    </p:spTree>
    <p:extLst>
      <p:ext uri="{BB962C8B-B14F-4D97-AF65-F5344CB8AC3E}">
        <p14:creationId xmlns:p14="http://schemas.microsoft.com/office/powerpoint/2010/main" val="21399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slide summarizes the hard data from the SNHU Travel Agile pilot, showing how the Scrum framework directly improved our performance metrics. Starting with cycle time — you can see here that we cut our delivery duration roughly in half, dropping from about 12 days per story down to 6 days by Sprint 6. That’s a 50% improvement in throughput and time-to-market. Next, rework fell by 35% because stories were better refined before development began. We implemented clear </a:t>
            </a:r>
            <a:r>
              <a:rPr lang="en-US" b="0" i="1" dirty="0"/>
              <a:t>Definitions of Ready</a:t>
            </a:r>
            <a:r>
              <a:rPr lang="en-US" b="0" dirty="0"/>
              <a:t> and </a:t>
            </a:r>
            <a:r>
              <a:rPr lang="en-US" b="0" i="1" dirty="0"/>
              <a:t>Done</a:t>
            </a:r>
            <a:r>
              <a:rPr lang="en-US" b="0" dirty="0"/>
              <a:t>, which prevented half-finished work from entering sprints. Defect density decreased by 25%, meaning we caught more issues during development rather than in post-release testing — a direct quality gain. The result of these combined efficiencies was that our MVP was delivered four weeks early, allowing us to collect user feedback sooner and begin optimizing ahead of schedule. From a business standpoint, the financial impact was clear. By linking our time tracking in Azure DevOps to sprint data, we improved billing accuracy by 40% and cut invoice turnaround time by 25%. That means less administrative overhead, faster revenue realization, and higher client confidence. What’s most important is consistency — every sprint improved predictably. This consistency is what leadership can count on if we scale Agile across all ChadaTech teams: faster delivery, higher quality, and measurable financial returns.”</a:t>
            </a:r>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8</a:t>
            </a:fld>
            <a:endParaRPr lang="en-US"/>
          </a:p>
        </p:txBody>
      </p:sp>
    </p:spTree>
    <p:extLst>
      <p:ext uri="{BB962C8B-B14F-4D97-AF65-F5344CB8AC3E}">
        <p14:creationId xmlns:p14="http://schemas.microsoft.com/office/powerpoint/2010/main" val="2097876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where the difference between process and performance really shows. On the left, we have the </a:t>
            </a:r>
            <a:r>
              <a:rPr lang="en-US" b="1" dirty="0"/>
              <a:t>Waterfall model</a:t>
            </a:r>
            <a:r>
              <a:rPr lang="en-US" dirty="0"/>
              <a:t> — predictable on paper, but fragile in practice. It runs in a straight line: plan, design, build, test, and deploy. The problem is, by the time you reach testing, weeks—or even months—have passed. Feedback is late, changes are painful, and every revision ripples backward through layers of approvals and documentation. On the right, you can see how </a:t>
            </a:r>
            <a:r>
              <a:rPr lang="en-US" b="1" dirty="0"/>
              <a:t>Agile flips that logic</a:t>
            </a:r>
            <a:r>
              <a:rPr lang="en-US" dirty="0"/>
              <a:t>. Instead of a single long cycle, we operate in short, iterative loops — planning, building, reviewing, and adjusting every sprint. This means feedback happens early, defects are caught faster, and we deliver working value continuously rather than at the end. The data we’ve already seen proves it works: Agile reduced total project cost by roughly </a:t>
            </a:r>
            <a:r>
              <a:rPr lang="en-US" b="1" dirty="0"/>
              <a:t>30%</a:t>
            </a:r>
            <a:r>
              <a:rPr lang="en-US" dirty="0"/>
              <a:t>, improved quality, and got usable product out the door </a:t>
            </a:r>
            <a:r>
              <a:rPr lang="en-US" b="1" dirty="0"/>
              <a:t>weeks earlier</a:t>
            </a:r>
            <a:r>
              <a:rPr lang="en-US" dirty="0"/>
              <a:t>. But more than that, it changes our relationship with clients — from waiting for delivery to participating in progress. The bottom line is simple: </a:t>
            </a:r>
            <a:r>
              <a:rPr lang="en-US" b="1" dirty="0"/>
              <a:t>Waterfall predicts, Agile adapts.</a:t>
            </a:r>
            <a:br>
              <a:rPr lang="en-US" dirty="0"/>
            </a:br>
            <a:r>
              <a:rPr lang="en-US" dirty="0"/>
              <a:t>And in today’s market, adaptability is what keeps ChadaTech competitive.</a:t>
            </a:r>
          </a:p>
          <a:p>
            <a:endParaRPr lang="en-US" dirty="0"/>
          </a:p>
        </p:txBody>
      </p:sp>
      <p:sp>
        <p:nvSpPr>
          <p:cNvPr id="4" name="Slide Number Placeholder 3"/>
          <p:cNvSpPr>
            <a:spLocks noGrp="1"/>
          </p:cNvSpPr>
          <p:nvPr>
            <p:ph type="sldNum" sz="quarter" idx="5"/>
          </p:nvPr>
        </p:nvSpPr>
        <p:spPr/>
        <p:txBody>
          <a:bodyPr/>
          <a:lstStyle/>
          <a:p>
            <a:fld id="{2D95B454-C0CE-475B-BE80-47B66BB87818}" type="slidenum">
              <a:rPr lang="en-US" smtClean="0"/>
              <a:t>9</a:t>
            </a:fld>
            <a:endParaRPr lang="en-US"/>
          </a:p>
        </p:txBody>
      </p:sp>
    </p:spTree>
    <p:extLst>
      <p:ext uri="{BB962C8B-B14F-4D97-AF65-F5344CB8AC3E}">
        <p14:creationId xmlns:p14="http://schemas.microsoft.com/office/powerpoint/2010/main" val="6521255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hasCustomPrompt="1"/>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6CD91AB5-8D64-469B-81DF-A26B406D2B54}" type="datetime1">
              <a:rPr lang="en-US" smtClean="0"/>
              <a:t>10/16/2025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9445456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998464" y="2423160"/>
            <a:ext cx="5486400" cy="3886200"/>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1BB0C55-2E11-4E7F-9EF8-868B07C6C42C}" type="datetime1">
              <a:rPr lang="en-US" smtClean="0"/>
              <a:t>10/16/2025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0172976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4" y="1012952"/>
            <a:ext cx="4023360" cy="1636776"/>
          </a:xfrm>
        </p:spPr>
        <p:txBody>
          <a:bodyPr anchor="b">
            <a:normAutofit/>
          </a:bodyPr>
          <a:lstStyle>
            <a:lvl1pPr>
              <a:defRPr sz="4800"/>
            </a:lvl1pPr>
          </a:lstStyle>
          <a:p>
            <a:r>
              <a:rPr lang="en-US" dirty="0"/>
              <a:t>Click to edit Master title style</a:t>
            </a:r>
          </a:p>
        </p:txBody>
      </p:sp>
      <p:sp>
        <p:nvSpPr>
          <p:cNvPr id="10" name="Picture Placeholder 8">
            <a:extLst>
              <a:ext uri="{FF2B5EF4-FFF2-40B4-BE49-F238E27FC236}">
                <a16:creationId xmlns:a16="http://schemas.microsoft.com/office/drawing/2014/main" id="{FE8E4848-C9F6-6844-AB1C-C4F0E8A472A1}"/>
              </a:ext>
            </a:extLst>
          </p:cNvPr>
          <p:cNvSpPr>
            <a:spLocks noGrp="1"/>
          </p:cNvSpPr>
          <p:nvPr>
            <p:ph type="pic" sz="quarter" idx="14" hasCustomPrompt="1"/>
          </p:nvPr>
        </p:nvSpPr>
        <p:spPr>
          <a:xfrm>
            <a:off x="342901" y="345109"/>
            <a:ext cx="6714969" cy="6163508"/>
          </a:xfrm>
          <a:custGeom>
            <a:avLst/>
            <a:gdLst>
              <a:gd name="connsiteX0" fmla="*/ 281857 w 6714969"/>
              <a:gd name="connsiteY0" fmla="*/ 0 h 6163508"/>
              <a:gd name="connsiteX1" fmla="*/ 6433112 w 6714969"/>
              <a:gd name="connsiteY1" fmla="*/ 0 h 6163508"/>
              <a:gd name="connsiteX2" fmla="*/ 6714969 w 6714969"/>
              <a:gd name="connsiteY2" fmla="*/ 281857 h 6163508"/>
              <a:gd name="connsiteX3" fmla="*/ 6714969 w 6714969"/>
              <a:gd name="connsiteY3" fmla="*/ 5881651 h 6163508"/>
              <a:gd name="connsiteX4" fmla="*/ 6433112 w 6714969"/>
              <a:gd name="connsiteY4" fmla="*/ 6163508 h 6163508"/>
              <a:gd name="connsiteX5" fmla="*/ 281857 w 6714969"/>
              <a:gd name="connsiteY5" fmla="*/ 6163508 h 6163508"/>
              <a:gd name="connsiteX6" fmla="*/ 0 w 6714969"/>
              <a:gd name="connsiteY6" fmla="*/ 5881651 h 6163508"/>
              <a:gd name="connsiteX7" fmla="*/ 0 w 6714969"/>
              <a:gd name="connsiteY7" fmla="*/ 281857 h 6163508"/>
              <a:gd name="connsiteX8" fmla="*/ 281857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281857" y="0"/>
                </a:moveTo>
                <a:lnTo>
                  <a:pt x="6433112" y="0"/>
                </a:lnTo>
                <a:cubicBezTo>
                  <a:pt x="6588777" y="0"/>
                  <a:pt x="6714969" y="126192"/>
                  <a:pt x="6714969" y="281857"/>
                </a:cubicBezTo>
                <a:lnTo>
                  <a:pt x="6714969" y="5881651"/>
                </a:lnTo>
                <a:cubicBezTo>
                  <a:pt x="6714969" y="6037316"/>
                  <a:pt x="6588777" y="6163508"/>
                  <a:pt x="6433112" y="6163508"/>
                </a:cubicBezTo>
                <a:lnTo>
                  <a:pt x="281857" y="6163508"/>
                </a:lnTo>
                <a:cubicBezTo>
                  <a:pt x="126192" y="6163508"/>
                  <a:pt x="0" y="6037316"/>
                  <a:pt x="0" y="5881651"/>
                </a:cubicBezTo>
                <a:lnTo>
                  <a:pt x="0" y="281857"/>
                </a:lnTo>
                <a:cubicBezTo>
                  <a:pt x="0" y="126192"/>
                  <a:pt x="126192" y="0"/>
                  <a:pt x="281857" y="0"/>
                </a:cubicBezTo>
                <a:close/>
              </a:path>
            </a:pathLst>
          </a:custGeom>
          <a:blipFill dpi="0" rotWithShape="1">
            <a:blip r:embed="rId2">
              <a:alphaModFix amt="65000"/>
            </a:blip>
            <a:srcRect/>
            <a:stretch>
              <a:fillRect/>
            </a:stretch>
          </a:blipFill>
        </p:spPr>
        <p:txBody>
          <a:bodyPr wrap="square">
            <a:noAutofit/>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marL="228600" lvl="0" indent="-228600"/>
            <a:r>
              <a:rPr lang="en-US" dirty="0"/>
              <a:t>Click to edit Master text styles</a:t>
            </a:r>
          </a:p>
          <a:p>
            <a:pPr marL="228600" lvl="1" indent="-228600"/>
            <a:r>
              <a:rPr lang="en-US" dirty="0"/>
              <a:t>Second level</a:t>
            </a:r>
          </a:p>
          <a:p>
            <a:pPr marL="228600" lvl="2" indent="-228600"/>
            <a:r>
              <a:rPr lang="en-US" dirty="0"/>
              <a:t>Third level</a:t>
            </a:r>
          </a:p>
          <a:p>
            <a:pPr marL="228600" lvl="3" indent="-228600"/>
            <a:r>
              <a:rPr lang="en-US" dirty="0"/>
              <a:t>Fourth level</a:t>
            </a:r>
          </a:p>
          <a:p>
            <a:pPr marL="228600" lvl="4" indent="-228600"/>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AC9FCAD-E19B-4A0F-866E-979EDEC4B525}" type="datetime1">
              <a:rPr lang="en-US" smtClean="0"/>
              <a:t>10/16/2025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87344433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79B4A14-E3E2-4038-B0C4-0EC5ECBDA17A}" type="datetime1">
              <a:rPr lang="en-US" smtClean="0"/>
              <a:t>10/16/2025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846584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2301396-E7F4-44BB-B3C1-CAADE8EE1BCB}" type="datetime1">
              <a:rPr lang="en-US" smtClean="0"/>
              <a:t>10/16/2025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038666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C603B70-0873-4F91-B20E-188F8FCBC95A}" type="datetime1">
              <a:rPr lang="en-US" smtClean="0"/>
              <a:t>10/16/2025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664058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A211211-1BBF-43C8-98F1-415153382D43}" type="datetime1">
              <a:rPr lang="en-US" smtClean="0"/>
              <a:t>10/16/2025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022159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23C37F1-4FE0-40C5-A1CC-AC65E60D9E3F}" type="datetime1">
              <a:rPr lang="en-US" smtClean="0"/>
              <a:t>10/16/2025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868858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hasCustomPrompt="1"/>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0F37310-2C84-4F72-97F3-ED5E52F7A674}"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628451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ED7373D-8BEF-4D11-A85D-4ADD8461D8CF}" type="datetime1">
              <a:rPr lang="en-US" smtClean="0"/>
              <a:t>10/16/2025</a:t>
            </a:fld>
            <a:endParaRPr lang="en-US"/>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hasCustomPrompt="1"/>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0212171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hasCustomPrompt="1"/>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04D0A65-74B1-4258-9347-517577BEF7B0}"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020068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0796B54-ED46-4036-80F8-E8EFB102CB24}" type="datetime1">
              <a:rPr lang="en-US" smtClean="0"/>
              <a:t>10/16/2025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94174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3B00591-709C-49DC-8FE0-9F32B5969F72}" type="datetime1">
              <a:rPr lang="en-US" smtClean="0"/>
              <a:t>10/16/2025</a:t>
            </a:fld>
            <a:endParaRPr lang="en-US"/>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hasCustomPrompt="1"/>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2437326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53D0D37D-152B-44E6-AB8F-60E41FE679D7}"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776436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93FD62D-5EED-4798-9EBA-B6E1A9B98072}" type="datetime1">
              <a:rPr lang="en-US" smtClean="0"/>
              <a:t>10/16/2025</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649081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6FCFE97D-4F8B-4270-9223-9617008B9FA3}"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93021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E1B1D5C-1F84-4585-9043-549E87BD77AE}" type="datetime1">
              <a:rPr lang="en-US" smtClean="0"/>
              <a:t>10/16/2025</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871157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1EB90F8-5A2D-4795-872B-662FE96339B2}"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41527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A22F9C2-5647-4E58-BE9B-A16834D13FE3}"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030348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B124E6D-88B1-474F-9E7C-C29F02FACC38}"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38512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dirty="0"/>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hasCustomPrompt="1"/>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0D21C7E-4348-443E-B7C8-EE213DFF1CB1}" type="datetime1">
              <a:rPr lang="en-US" smtClean="0"/>
              <a:t>10/16/2025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829984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hasCustomPrompt="1"/>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5E2BB8D-1BA0-4790-987D-651470CA8928}" type="datetime1">
              <a:rPr lang="en-US" smtClean="0"/>
              <a:t>10/16/2025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009901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64B5AC7-D387-41BC-BBB6-F6DD0E8CACDB}" type="datetime1">
              <a:rPr lang="en-US" smtClean="0"/>
              <a:t>10/16/2025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06172484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hasCustomPrompt="1"/>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8CD4B21-9C97-4358-8E22-9F49A31BDF6B}" type="datetime1">
              <a:rPr lang="en-US" smtClean="0"/>
              <a:t>10/16/2025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13327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dirty="0"/>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hasCustomPrompt="1"/>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B98FABC-5F70-4DE9-8A42-1DE3D93319BF}"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0354682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dirty="0"/>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hasCustomPrompt="1"/>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732AAB-0859-49C5-9F81-D3744B520913}"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647901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hasCustomPrompt="1"/>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73C0E27-EFA9-4706-B7B3-384BAC09CA5C}"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5981844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400">
                <a:solidFill>
                  <a:schemeClr val="tx2">
                    <a:lumMod val="90000"/>
                    <a:lumOff val="10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44A38527-6BF7-45BD-8E9C-2BDCA53716A3}" type="datetime1">
              <a:rPr lang="en-US" smtClean="0"/>
              <a:t>10/16/2025</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7578439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800">
                <a:solidFill>
                  <a:schemeClr val="tx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FAE2D2C4-0829-4B37-AFA9-97EED5EA275A}" type="datetime1">
              <a:rPr lang="en-US" smtClean="0"/>
              <a:t>10/16/2025</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1"/>
                </a:solidFill>
              </a:defRPr>
            </a:lvl1pPr>
          </a:lstStyle>
          <a:p>
            <a:pPr lvl="0"/>
            <a:r>
              <a:rPr lang="en-US" dirty="0"/>
              <a:t>##%</a:t>
            </a:r>
          </a:p>
        </p:txBody>
      </p:sp>
    </p:spTree>
    <p:extLst>
      <p:ext uri="{BB962C8B-B14F-4D97-AF65-F5344CB8AC3E}">
        <p14:creationId xmlns:p14="http://schemas.microsoft.com/office/powerpoint/2010/main" val="146435245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29768" y="4809744"/>
            <a:ext cx="5897880" cy="1353312"/>
          </a:xfrm>
        </p:spPr>
        <p:txBody>
          <a:bodyPr vert="horz" lIns="91440" tIns="45720" rIns="91440" bIns="45720" rtlCol="0" anchor="t">
            <a:normAutofit/>
          </a:bodyPr>
          <a:lstStyle>
            <a:lvl1pPr>
              <a:lnSpc>
                <a:spcPct val="120000"/>
              </a:lnSpc>
              <a:defRPr lang="en-US" sz="2800" dirty="0">
                <a:solidFill>
                  <a:schemeClr val="tx2">
                    <a:lumMod val="90000"/>
                    <a:lumOff val="10000"/>
                  </a:schemeClr>
                </a:solidFill>
              </a:defRPr>
            </a:lvl1pPr>
          </a:lstStyle>
          <a:p>
            <a:pPr lvl="0"/>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DE13353C-D70D-4D92-85A4-BE6E7FCC2830}" type="datetime1">
              <a:rPr lang="en-US" smtClean="0"/>
              <a:t>10/16/2025</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29768" y="603504"/>
            <a:ext cx="11201400" cy="4206240"/>
          </a:xfrm>
        </p:spPr>
        <p:txBody>
          <a:bodyPr vert="horz" lIns="91440" tIns="45720" rIns="91440" bIns="45720" rtlCol="0" anchor="b">
            <a:normAutofit/>
          </a:bodyPr>
          <a:lstStyle>
            <a:lvl1pPr marL="0" indent="0">
              <a:lnSpc>
                <a:spcPct val="90000"/>
              </a:lnSpc>
              <a:spcBef>
                <a:spcPts val="0"/>
              </a:spcBef>
              <a:buNone/>
              <a:defRPr lang="en-US" sz="27800" dirty="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412317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267622C3-A8C0-4CE4-AFAA-25D23CB3242F}" type="datetime1">
              <a:rPr lang="en-US" smtClean="0"/>
              <a:t>10/16/2025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952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B9B6EAC-4E38-4BC4-964B-55A6571A4EBF}" type="datetime1">
              <a:rPr lang="en-US" smtClean="0"/>
              <a:t>10/16/2025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1351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CB2DDD8-66B1-484C-ABC1-3F6C2E131531}" type="datetime1">
              <a:rPr lang="en-US" smtClean="0"/>
              <a:t>10/16/2025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972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97718" cy="3739896"/>
          </a:xfrm>
        </p:spPr>
        <p:txBody>
          <a:bodyPr vert="horz" lIns="91440" tIns="45720" rIns="91440" bIns="45720" rtlCol="0" anchor="t">
            <a:normAutofit/>
          </a:bodyPr>
          <a:lstStyle>
            <a:lvl1pPr>
              <a:defRPr lang="en-US" sz="6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A0D73698-4765-4C7F-8C74-6EF048F95E94}" type="datetime1">
              <a:rPr lang="en-US" smtClean="0"/>
              <a:t>10/16/2025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hasCustomPrompt="1"/>
          </p:nvPr>
        </p:nvSpPr>
        <p:spPr>
          <a:xfrm>
            <a:off x="6720113" y="342900"/>
            <a:ext cx="5131133"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Tree>
    <p:extLst>
      <p:ext uri="{BB962C8B-B14F-4D97-AF65-F5344CB8AC3E}">
        <p14:creationId xmlns:p14="http://schemas.microsoft.com/office/powerpoint/2010/main" val="1100327626"/>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636776" y="5276088"/>
            <a:ext cx="9061704" cy="466344"/>
          </a:xfrm>
        </p:spPr>
        <p:txBody>
          <a:bodyPr anchor="t">
            <a:normAutofit/>
          </a:bodyPr>
          <a:lstStyle>
            <a:lvl1pPr>
              <a:lnSpc>
                <a:spcPct val="120000"/>
              </a:lnSpc>
              <a:defRPr sz="2200" b="1">
                <a:solidFill>
                  <a:schemeClr val="tx2">
                    <a:lumMod val="75000"/>
                    <a:lumOff val="25000"/>
                  </a:schemeClr>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499616" y="1828800"/>
            <a:ext cx="9198864" cy="2871216"/>
          </a:xfrm>
        </p:spPr>
        <p:txBody>
          <a:bodyPr anchor="ctr">
            <a:normAutofit/>
          </a:bodyPr>
          <a:lstStyle>
            <a:lvl1pPr marL="137160" indent="-137160">
              <a:lnSpc>
                <a:spcPct val="100000"/>
              </a:lnSpc>
              <a:spcBef>
                <a:spcPts val="0"/>
              </a:spcBef>
              <a:buFont typeface="Arial" panose="020B0604020202020204" pitchFamily="34" charset="0"/>
              <a:buNone/>
              <a:defRPr sz="40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E66CBEC5-37D0-4E5C-8671-D7D2A06BE21B}" type="datetime1">
              <a:rPr lang="en-US" smtClean="0"/>
              <a:t>10/16/2025</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6898095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351F96B-ED98-BF55-D2B0-047000EF48E1}"/>
              </a:ext>
            </a:extLst>
          </p:cNvPr>
          <p:cNvSpPr/>
          <p:nvPr/>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655064" y="2093976"/>
            <a:ext cx="8695944" cy="2130552"/>
          </a:xfrm>
        </p:spPr>
        <p:txBody>
          <a:bodyPr anchor="ctr">
            <a:normAutofit/>
          </a:bodyPr>
          <a:lstStyle>
            <a:lvl1pPr marL="137160" indent="-137160">
              <a:lnSpc>
                <a:spcPct val="100000"/>
              </a:lnSpc>
              <a:spcBef>
                <a:spcPts val="0"/>
              </a:spcBef>
              <a:buFont typeface="Arial" panose="020B0604020202020204" pitchFamily="34" charset="0"/>
              <a:buNone/>
              <a:defRPr sz="36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5246FC37-12B5-4EB9-BB05-B5E210E93FF0}" type="datetime1">
              <a:rPr lang="en-US" smtClean="0"/>
              <a:t>10/16/2025</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867543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450699"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438912"/>
            <a:ext cx="9619488" cy="4526280"/>
          </a:xfrm>
        </p:spPr>
        <p:txBody>
          <a:bodyPr anchor="ctr">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A710F6F3-6829-4CDD-B3A1-8F321E27194A}" type="datetime1">
              <a:rPr lang="en-US" smtClean="0"/>
              <a:t>10/16/2025</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47682653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148947"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1179576"/>
            <a:ext cx="9317736" cy="3785616"/>
          </a:xfrm>
        </p:spPr>
        <p:txBody>
          <a:bodyPr anchor="b">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FCA6652C-AA1E-4738-883B-0336FAAA5DB1}" type="datetime1">
              <a:rPr lang="en-US" smtClean="0"/>
              <a:t>10/16/2025</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48542420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20F56A5-925A-45AB-8491-C696F304662B}" type="datetime1">
              <a:rPr lang="en-US" smtClean="0"/>
              <a:t>10/16/2025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4864293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2F882B41-9B9A-4653-8E8E-9D57A4983847}" type="datetime1">
              <a:rPr lang="en-US" smtClean="0"/>
              <a:t>10/16/2025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44051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6C80A14-C874-4C11-943E-4B7AAF73B997}" type="datetime1">
              <a:rPr lang="en-US" smtClean="0"/>
              <a:t>10/16/2025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2283379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59A60914-BFFA-4E5B-B382-06A92C8508A8}" type="datetime1">
              <a:rPr lang="en-US" smtClean="0"/>
              <a:t>10/16/2025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7689926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5"/>
            <a:ext cx="3595634" cy="2212848"/>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823029"/>
            <a:ext cx="3309608" cy="3481355"/>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E6DEE75D-2E4A-469A-9092-8B43711F5315}" type="datetime1">
              <a:rPr lang="en-US" smtClean="0"/>
              <a:t>10/16/2025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1793393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593592"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hasCustomPrompt="1"/>
          </p:nvPr>
        </p:nvSpPr>
        <p:spPr>
          <a:xfrm>
            <a:off x="4502843" y="342901"/>
            <a:ext cx="7346258"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dpi="0" rotWithShape="1">
            <a:blip r:embed="rId2">
              <a:alphaModFix amt="60000"/>
            </a:blip>
            <a:srcRect/>
            <a:stretch>
              <a:fillRect/>
            </a:stretch>
          </a:blipFill>
        </p:spPr>
        <p:txBody>
          <a:bodyPr wrap="square">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1E6FD38-01FF-4539-8A35-AB19E4D5C3A7}" type="datetime1">
              <a:rPr lang="en-US" smtClean="0"/>
              <a:t>10/16/2025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776028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9A3EA51-69C4-4090-B98A-31CA47A2E35E}" type="datetime1">
              <a:rPr lang="en-US" smtClean="0"/>
              <a:t>10/16/2025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837316327"/>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8C5BFC-EF85-4C2B-8809-2F9E7D76A143}" type="datetime1">
              <a:rPr lang="en-US" smtClean="0"/>
              <a:t>10/16/2025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21895625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48805FF-0F6F-4DB7-B5D6-9BF14E40F716}" type="datetime1">
              <a:rPr lang="en-US" smtClean="0"/>
              <a:t>10/16/2025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83187050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vert="horz" lIns="91440" tIns="45720" rIns="91440" bIns="45720" rtlCol="0" anchor="t">
            <a:normAutofit/>
          </a:bodyPr>
          <a:lstStyle>
            <a:lvl1pPr>
              <a:defRPr lang="en-US" sz="9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46633933-AD95-42CF-A390-A7073FD506A1}" type="datetime1">
              <a:rPr lang="en-US" smtClean="0"/>
              <a:t>10/16/2025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297926895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D50E307-C64C-483A-9485-A61D01D72197}" type="datetime1">
              <a:rPr lang="en-US" smtClean="0"/>
              <a:t>10/16/2025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78863525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vert="horz" lIns="91440" tIns="45720" rIns="91440" bIns="45720" rtlCol="0" anchor="t">
            <a:normAutofit/>
          </a:bodyPr>
          <a:lstStyle>
            <a:lvl1pPr>
              <a:defRPr lang="en-US" sz="125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8BC36CA3-7064-4E52-B24E-E3CC37B36CB8}" type="datetime1">
              <a:rPr lang="en-US" smtClean="0"/>
              <a:t>10/16/2025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70563698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33F469A-9BA4-41D9-A358-7174319CB857}" type="datetime1">
              <a:rPr lang="en-US" smtClean="0"/>
              <a:t>10/16/2025</a:t>
            </a:fld>
            <a:endParaRPr lang="en-US"/>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73658544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E9D380B3-E270-4064-8D13-292A875F6C31}" type="datetime1">
              <a:rPr lang="en-US" smtClean="0"/>
              <a:t>10/16/2025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69827439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49EF6-033F-1DC0-F66E-6D91B76B9024}"/>
              </a:ext>
            </a:extLst>
          </p:cNvPr>
          <p:cNvSpPr>
            <a:spLocks noGrp="1"/>
          </p:cNvSpPr>
          <p:nvPr>
            <p:ph type="ctrTitle"/>
          </p:nvPr>
        </p:nvSpPr>
        <p:spPr>
          <a:xfrm>
            <a:off x="501396" y="4912293"/>
            <a:ext cx="11347704" cy="786385"/>
          </a:xfrm>
        </p:spPr>
        <p:txBody>
          <a:bodyPr anchor="b">
            <a:normAutofit/>
          </a:bodyPr>
          <a:lstStyle/>
          <a:p>
            <a:r>
              <a:rPr lang="en-US" sz="3600" dirty="0"/>
              <a:t>Agile Transformation Pilot: SNHU Travel Project</a:t>
            </a:r>
          </a:p>
        </p:txBody>
      </p:sp>
      <p:sp>
        <p:nvSpPr>
          <p:cNvPr id="3" name="Subtitle 2">
            <a:extLst>
              <a:ext uri="{FF2B5EF4-FFF2-40B4-BE49-F238E27FC236}">
                <a16:creationId xmlns:a16="http://schemas.microsoft.com/office/drawing/2014/main" id="{6FF54C5D-CE37-1E02-0653-4039C65568E8}"/>
              </a:ext>
            </a:extLst>
          </p:cNvPr>
          <p:cNvSpPr>
            <a:spLocks noGrp="1"/>
          </p:cNvSpPr>
          <p:nvPr>
            <p:ph type="subTitle" idx="1"/>
          </p:nvPr>
        </p:nvSpPr>
        <p:spPr>
          <a:xfrm>
            <a:off x="429768" y="5980176"/>
            <a:ext cx="11347704" cy="786384"/>
          </a:xfrm>
        </p:spPr>
        <p:txBody>
          <a:bodyPr>
            <a:normAutofit/>
          </a:bodyPr>
          <a:lstStyle/>
          <a:p>
            <a:r>
              <a:rPr lang="en-US" dirty="0"/>
              <a:t>Sprint Review &amp; Retrospective – ChadaTech Pilot Results</a:t>
            </a:r>
            <a:br>
              <a:rPr lang="en-US" dirty="0"/>
            </a:br>
            <a:r>
              <a:rPr lang="en-US" dirty="0"/>
              <a:t>Eric Shadwick | CS – 250: SDLC | Week 8 Assignment | October 2025</a:t>
            </a:r>
          </a:p>
        </p:txBody>
      </p:sp>
      <p:pic>
        <p:nvPicPr>
          <p:cNvPr id="5" name="Picture Placeholder 4" descr="A white board with yellow sticky notes">
            <a:extLst>
              <a:ext uri="{FF2B5EF4-FFF2-40B4-BE49-F238E27FC236}">
                <a16:creationId xmlns:a16="http://schemas.microsoft.com/office/drawing/2014/main" id="{B9E47A59-9164-A207-B599-7DCEA13D426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975" b="12975"/>
          <a:stretch>
            <a:fillRect/>
          </a:stretch>
        </p:blipFill>
        <p:spPr>
          <a:xfrm>
            <a:off x="342900" y="35369"/>
            <a:ext cx="11506200" cy="4792663"/>
          </a:xfrm>
        </p:spPr>
      </p:pic>
    </p:spTree>
    <p:extLst>
      <p:ext uri="{BB962C8B-B14F-4D97-AF65-F5344CB8AC3E}">
        <p14:creationId xmlns:p14="http://schemas.microsoft.com/office/powerpoint/2010/main" val="609716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
            <a:extLst>
              <a:ext uri="{FF2B5EF4-FFF2-40B4-BE49-F238E27FC236}">
                <a16:creationId xmlns:a16="http://schemas.microsoft.com/office/drawing/2014/main" id="{ED07CB1C-D7D3-FC67-F330-0D23A40E6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1" y="0"/>
            <a:ext cx="12289971" cy="6858000"/>
          </a:xfrm>
          <a:prstGeom prst="rect">
            <a:avLst/>
          </a:prstGeom>
        </p:spPr>
      </p:pic>
    </p:spTree>
    <p:extLst>
      <p:ext uri="{BB962C8B-B14F-4D97-AF65-F5344CB8AC3E}">
        <p14:creationId xmlns:p14="http://schemas.microsoft.com/office/powerpoint/2010/main" val="561476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62141-3CDB-0089-B322-0DE3E99749C3}"/>
              </a:ext>
            </a:extLst>
          </p:cNvPr>
          <p:cNvSpPr>
            <a:spLocks noGrp="1"/>
          </p:cNvSpPr>
          <p:nvPr>
            <p:ph type="ctrTitle"/>
          </p:nvPr>
        </p:nvSpPr>
        <p:spPr>
          <a:xfrm>
            <a:off x="429767" y="411480"/>
            <a:ext cx="11566289" cy="1221377"/>
          </a:xfrm>
        </p:spPr>
        <p:txBody>
          <a:bodyPr>
            <a:normAutofit/>
          </a:bodyPr>
          <a:lstStyle/>
          <a:p>
            <a:r>
              <a:rPr lang="en-US" sz="4800" dirty="0"/>
              <a:t>Agile: The Business Case for Change </a:t>
            </a:r>
          </a:p>
        </p:txBody>
      </p:sp>
      <p:sp>
        <p:nvSpPr>
          <p:cNvPr id="3" name="Subtitle 2">
            <a:extLst>
              <a:ext uri="{FF2B5EF4-FFF2-40B4-BE49-F238E27FC236}">
                <a16:creationId xmlns:a16="http://schemas.microsoft.com/office/drawing/2014/main" id="{2FCB951E-D4F6-B9D4-F802-C30E60AD0947}"/>
              </a:ext>
            </a:extLst>
          </p:cNvPr>
          <p:cNvSpPr>
            <a:spLocks noGrp="1"/>
          </p:cNvSpPr>
          <p:nvPr>
            <p:ph type="subTitle" idx="1"/>
          </p:nvPr>
        </p:nvSpPr>
        <p:spPr>
          <a:xfrm>
            <a:off x="429767" y="1262743"/>
            <a:ext cx="6058119" cy="5355771"/>
          </a:xfrm>
        </p:spPr>
        <p:txBody>
          <a:bodyPr>
            <a:normAutofit fontScale="62500" lnSpcReduction="20000"/>
          </a:bodyPr>
          <a:lstStyle/>
          <a:p>
            <a:r>
              <a:rPr lang="en-US" b="1" dirty="0"/>
              <a:t>1. Performance That Pays Off</a:t>
            </a:r>
          </a:p>
          <a:p>
            <a:pPr marL="285750" indent="-285750">
              <a:buFont typeface="Arial" panose="020B0604020202020204" pitchFamily="34" charset="0"/>
              <a:buChar char="•"/>
            </a:pPr>
            <a:r>
              <a:rPr lang="en-US" dirty="0"/>
              <a:t>Agile reduces waste, improves throughput, and delivers </a:t>
            </a:r>
            <a:r>
              <a:rPr lang="en-US" b="1" dirty="0"/>
              <a:t>faster ROI</a:t>
            </a:r>
            <a:r>
              <a:rPr lang="en-US" dirty="0"/>
              <a:t> — projects complete </a:t>
            </a:r>
            <a:r>
              <a:rPr lang="en-US" b="1" dirty="0"/>
              <a:t>30–50% sooner</a:t>
            </a:r>
            <a:r>
              <a:rPr lang="en-US" dirty="0"/>
              <a:t> while maintaining quality.</a:t>
            </a:r>
          </a:p>
          <a:p>
            <a:pPr marL="285750" indent="-285750">
              <a:buFont typeface="Arial" panose="020B0604020202020204" pitchFamily="34" charset="0"/>
              <a:buChar char="•"/>
            </a:pPr>
            <a:r>
              <a:rPr lang="en-US" dirty="0"/>
              <a:t>Each sprint produces tangible business value, giving leadership </a:t>
            </a:r>
            <a:r>
              <a:rPr lang="en-US" b="1" dirty="0"/>
              <a:t>earlier visibility into deliverables and cost impact</a:t>
            </a:r>
            <a:r>
              <a:rPr lang="en-US" dirty="0"/>
              <a:t>.</a:t>
            </a:r>
          </a:p>
          <a:p>
            <a:pPr marL="285750" indent="-285750">
              <a:buFont typeface="Arial" panose="020B0604020202020204" pitchFamily="34" charset="0"/>
              <a:buChar char="•"/>
            </a:pPr>
            <a:r>
              <a:rPr lang="en-US" dirty="0"/>
              <a:t>Real-time feedback loops ensure teams correct course instantly instead of waiting for post-project reviews.</a:t>
            </a:r>
          </a:p>
          <a:p>
            <a:r>
              <a:rPr lang="en-US" b="1" dirty="0"/>
              <a:t>2. Transparency That Builds Trust</a:t>
            </a:r>
          </a:p>
          <a:p>
            <a:pPr marL="285750" indent="-285750">
              <a:buFont typeface="Arial" panose="020B0604020202020204" pitchFamily="34" charset="0"/>
              <a:buChar char="•"/>
            </a:pPr>
            <a:r>
              <a:rPr lang="en-US" dirty="0"/>
              <a:t>Full visibility from </a:t>
            </a:r>
            <a:r>
              <a:rPr lang="en-US" b="1" dirty="0"/>
              <a:t>Azure DevOps dashboards</a:t>
            </a:r>
            <a:r>
              <a:rPr lang="en-US" dirty="0"/>
              <a:t> provides one source of truth — linking sprint progress, billing, and performance in real time.</a:t>
            </a:r>
          </a:p>
          <a:p>
            <a:pPr marL="285750" indent="-285750">
              <a:buFont typeface="Arial" panose="020B0604020202020204" pitchFamily="34" charset="0"/>
              <a:buChar char="•"/>
            </a:pPr>
            <a:r>
              <a:rPr lang="en-US" dirty="0"/>
              <a:t>Finance and leadership gain traceability from </a:t>
            </a:r>
            <a:r>
              <a:rPr lang="en-US" b="1" dirty="0"/>
              <a:t>story points to invoice line items</a:t>
            </a:r>
            <a:r>
              <a:rPr lang="en-US" dirty="0"/>
              <a:t>, increasing billing accuracy by up to </a:t>
            </a:r>
            <a:r>
              <a:rPr lang="en-US" b="1" dirty="0"/>
              <a:t>40%</a:t>
            </a:r>
            <a:r>
              <a:rPr lang="en-US" dirty="0"/>
              <a:t>.</a:t>
            </a:r>
          </a:p>
          <a:p>
            <a:pPr marL="285750" indent="-285750">
              <a:buFont typeface="Arial" panose="020B0604020202020204" pitchFamily="34" charset="0"/>
              <a:buChar char="•"/>
            </a:pPr>
            <a:r>
              <a:rPr lang="en-US" dirty="0"/>
              <a:t>Data-driven reporting replaces assumptions with </a:t>
            </a:r>
            <a:r>
              <a:rPr lang="en-US" b="1" dirty="0"/>
              <a:t>evidence-based forecasting</a:t>
            </a:r>
            <a:r>
              <a:rPr lang="en-US" dirty="0"/>
              <a:t> across every department.</a:t>
            </a:r>
          </a:p>
          <a:p>
            <a:r>
              <a:rPr lang="en-US" b="1" dirty="0"/>
              <a:t>3. Innovation That Scales</a:t>
            </a:r>
          </a:p>
          <a:p>
            <a:pPr marL="285750" indent="-285750">
              <a:buFont typeface="Arial" panose="020B0604020202020204" pitchFamily="34" charset="0"/>
              <a:buChar char="•"/>
            </a:pPr>
            <a:r>
              <a:rPr lang="en-US" dirty="0"/>
              <a:t>Agile creates a </a:t>
            </a:r>
            <a:r>
              <a:rPr lang="en-US" b="1" dirty="0"/>
              <a:t>living framework</a:t>
            </a:r>
            <a:r>
              <a:rPr lang="en-US" dirty="0"/>
              <a:t> for continuous learning and improvement — adaptable to any department, project size, or client engagement.</a:t>
            </a:r>
          </a:p>
          <a:p>
            <a:pPr marL="285750" indent="-285750">
              <a:buFont typeface="Arial" panose="020B0604020202020204" pitchFamily="34" charset="0"/>
              <a:buChar char="•"/>
            </a:pPr>
            <a:r>
              <a:rPr lang="en-US" dirty="0"/>
              <a:t>Supports </a:t>
            </a:r>
            <a:r>
              <a:rPr lang="en-US" b="1" dirty="0"/>
              <a:t>cross-functional collaboration</a:t>
            </a:r>
            <a:r>
              <a:rPr lang="en-US" dirty="0"/>
              <a:t> and encourages faster experimentation with reduced risk.</a:t>
            </a:r>
          </a:p>
          <a:p>
            <a:pPr marL="285750" indent="-285750">
              <a:buFont typeface="Arial" panose="020B0604020202020204" pitchFamily="34" charset="0"/>
              <a:buChar char="•"/>
            </a:pPr>
            <a:r>
              <a:rPr lang="en-US" dirty="0"/>
              <a:t>Positions ChadaTech as a forward-thinking, adaptive organization ready for emerging technologies and market changes.</a:t>
            </a:r>
          </a:p>
          <a:p>
            <a:endParaRPr lang="en-US" dirty="0"/>
          </a:p>
        </p:txBody>
      </p:sp>
      <p:pic>
        <p:nvPicPr>
          <p:cNvPr id="6" name="Picture Placeholder 5" descr="A city with lights on it&#10;&#10;AI-generated content may be incorrect.">
            <a:extLst>
              <a:ext uri="{FF2B5EF4-FFF2-40B4-BE49-F238E27FC236}">
                <a16:creationId xmlns:a16="http://schemas.microsoft.com/office/drawing/2014/main" id="{014DAED8-F3E0-FE0E-EB81-F8BF6CD9AA3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5673" r="35497"/>
          <a:stretch>
            <a:fillRect/>
          </a:stretch>
        </p:blipFill>
        <p:spPr>
          <a:xfrm>
            <a:off x="8545286" y="1929265"/>
            <a:ext cx="1741714" cy="4022725"/>
          </a:xfrm>
        </p:spPr>
      </p:pic>
    </p:spTree>
    <p:extLst>
      <p:ext uri="{BB962C8B-B14F-4D97-AF65-F5344CB8AC3E}">
        <p14:creationId xmlns:p14="http://schemas.microsoft.com/office/powerpoint/2010/main" val="159461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653F5B-5627-9679-5CD8-1728CFCE0CC3}"/>
              </a:ext>
              <a:ext uri="{C183D7F6-B498-43B3-948B-1728B52AA6E4}">
                <adec:decorative xmlns:adec="http://schemas.microsoft.com/office/drawing/2017/decorative" val="1"/>
              </a:ext>
            </a:extLst>
          </p:cNvPr>
          <p:cNvSpPr>
            <a:spLocks noGrp="1"/>
          </p:cNvSpPr>
          <p:nvPr>
            <p:ph type="ctrTitle"/>
          </p:nvPr>
        </p:nvSpPr>
        <p:spPr>
          <a:xfrm>
            <a:off x="342681" y="277015"/>
            <a:ext cx="11329841" cy="960120"/>
          </a:xfrm>
        </p:spPr>
        <p:txBody>
          <a:bodyPr>
            <a:normAutofit fontScale="90000"/>
          </a:bodyPr>
          <a:lstStyle/>
          <a:p>
            <a:r>
              <a:rPr lang="en-US" sz="4800" dirty="0">
                <a:solidFill>
                  <a:schemeClr val="accent3">
                    <a:lumMod val="60000"/>
                    <a:lumOff val="40000"/>
                  </a:schemeClr>
                </a:solidFill>
              </a:rPr>
              <a:t>Why ChadaTech Needed to Evolve</a:t>
            </a:r>
            <a:br>
              <a:rPr lang="en-US" sz="4800" dirty="0">
                <a:solidFill>
                  <a:schemeClr val="accent3">
                    <a:lumMod val="60000"/>
                    <a:lumOff val="40000"/>
                  </a:schemeClr>
                </a:solidFill>
              </a:rPr>
            </a:br>
            <a:r>
              <a:rPr lang="en-US" sz="1600" i="1" dirty="0">
                <a:solidFill>
                  <a:schemeClr val="bg2">
                    <a:lumMod val="75000"/>
                    <a:lumOff val="25000"/>
                  </a:schemeClr>
                </a:solidFill>
              </a:rPr>
              <a:t>From slow handoffs to fast delivery—why Agile became our next step.</a:t>
            </a:r>
            <a:endParaRPr lang="en-US" sz="1600" dirty="0">
              <a:solidFill>
                <a:schemeClr val="bg2">
                  <a:lumMod val="75000"/>
                  <a:lumOff val="25000"/>
                </a:schemeClr>
              </a:solidFill>
            </a:endParaRPr>
          </a:p>
        </p:txBody>
      </p:sp>
      <p:sp>
        <p:nvSpPr>
          <p:cNvPr id="5" name="Subtitle 4">
            <a:extLst>
              <a:ext uri="{FF2B5EF4-FFF2-40B4-BE49-F238E27FC236}">
                <a16:creationId xmlns:a16="http://schemas.microsoft.com/office/drawing/2014/main" id="{D775E8D1-4E5B-01E0-D147-008BC1F673CD}"/>
              </a:ext>
            </a:extLst>
          </p:cNvPr>
          <p:cNvSpPr>
            <a:spLocks noGrp="1"/>
          </p:cNvSpPr>
          <p:nvPr>
            <p:ph type="subTitle" idx="1"/>
          </p:nvPr>
        </p:nvSpPr>
        <p:spPr>
          <a:xfrm>
            <a:off x="342681" y="1237135"/>
            <a:ext cx="5854074" cy="5080343"/>
          </a:xfrm>
        </p:spPr>
        <p:txBody>
          <a:bodyPr>
            <a:normAutofit fontScale="92500" lnSpcReduction="10000"/>
          </a:bodyPr>
          <a:lstStyle/>
          <a:p>
            <a:endParaRPr lang="en-US" sz="1500" b="1" dirty="0"/>
          </a:p>
          <a:p>
            <a:r>
              <a:rPr lang="en-US" sz="1500" b="1" dirty="0"/>
              <a:t>Key Points:</a:t>
            </a:r>
            <a:endParaRPr lang="en-US" sz="1500" dirty="0"/>
          </a:p>
          <a:p>
            <a:r>
              <a:rPr lang="en-US" sz="1500" dirty="0"/>
              <a:t>The </a:t>
            </a:r>
            <a:r>
              <a:rPr lang="en-US" sz="1500" b="1" dirty="0"/>
              <a:t>traditional Waterfall model</a:t>
            </a:r>
            <a:r>
              <a:rPr lang="en-US" sz="1500" dirty="0"/>
              <a:t> created long lead times between planning, coding, and delivery — delaying customer feedback until late in development.</a:t>
            </a:r>
          </a:p>
          <a:p>
            <a:r>
              <a:rPr lang="en-US" sz="1500" b="1" dirty="0"/>
              <a:t>Market expectations</a:t>
            </a:r>
            <a:r>
              <a:rPr lang="en-US" sz="1500" dirty="0"/>
              <a:t> have shifted: clients now demand faster delivery, transparent progress tracking, and rapid adaptation to change.</a:t>
            </a:r>
          </a:p>
          <a:p>
            <a:r>
              <a:rPr lang="en-US" sz="1500" b="1" dirty="0"/>
              <a:t>Cross-departmental silos</a:t>
            </a:r>
            <a:r>
              <a:rPr lang="en-US" sz="1500" dirty="0"/>
              <a:t> caused duplication and communication bottlenecks, reducing overall efficiency.</a:t>
            </a:r>
          </a:p>
          <a:p>
            <a:r>
              <a:rPr lang="en-US" sz="1500" dirty="0"/>
              <a:t>The </a:t>
            </a:r>
            <a:r>
              <a:rPr lang="en-US" sz="1500" b="1" dirty="0"/>
              <a:t>Agile pilot with SNHU Travel</a:t>
            </a:r>
            <a:r>
              <a:rPr lang="en-US" sz="1500" dirty="0"/>
              <a:t> was designed to test a flexible, iterative model that could improve visibility, speed, and quality while maintaining client satisfaction.</a:t>
            </a:r>
          </a:p>
          <a:p>
            <a:r>
              <a:rPr lang="en-US" sz="1600" dirty="0"/>
              <a:t>Early pilot metrics show Agile reduced rework by 35%, improved delivery predictability by 25%, and increased cross-role collaboration</a:t>
            </a:r>
            <a:r>
              <a:rPr lang="en-US" sz="1500" dirty="0"/>
              <a:t>— signaling strong scalability potential for company-wide adoption.</a:t>
            </a:r>
          </a:p>
          <a:p>
            <a:endParaRPr lang="en-US" dirty="0"/>
          </a:p>
        </p:txBody>
      </p:sp>
      <p:pic>
        <p:nvPicPr>
          <p:cNvPr id="8" name="Picture Placeholder 7" descr="A hand writing on a glass board">
            <a:extLst>
              <a:ext uri="{FF2B5EF4-FFF2-40B4-BE49-F238E27FC236}">
                <a16:creationId xmlns:a16="http://schemas.microsoft.com/office/drawing/2014/main" id="{7D6A7B6E-2E74-5629-ABBE-164CBC7636F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7190" r="7190"/>
          <a:stretch>
            <a:fillRect/>
          </a:stretch>
        </p:blipFill>
        <p:spPr>
          <a:xfrm>
            <a:off x="6591594" y="1403497"/>
            <a:ext cx="5168014" cy="4869711"/>
          </a:xfrm>
        </p:spPr>
      </p:pic>
      <p:sp>
        <p:nvSpPr>
          <p:cNvPr id="9" name="TextBox 8">
            <a:extLst>
              <a:ext uri="{FF2B5EF4-FFF2-40B4-BE49-F238E27FC236}">
                <a16:creationId xmlns:a16="http://schemas.microsoft.com/office/drawing/2014/main" id="{1C5CA789-4289-D4CD-4ECE-54F85EE48B86}"/>
              </a:ext>
            </a:extLst>
          </p:cNvPr>
          <p:cNvSpPr txBox="1"/>
          <p:nvPr/>
        </p:nvSpPr>
        <p:spPr>
          <a:xfrm>
            <a:off x="566057" y="6273208"/>
            <a:ext cx="11193551" cy="307777"/>
          </a:xfrm>
          <a:prstGeom prst="rect">
            <a:avLst/>
          </a:prstGeom>
          <a:noFill/>
        </p:spPr>
        <p:txBody>
          <a:bodyPr wrap="square" rtlCol="0">
            <a:spAutoFit/>
          </a:bodyPr>
          <a:lstStyle/>
          <a:p>
            <a:r>
              <a:rPr lang="en-US" sz="1400" dirty="0"/>
              <a:t>The next slides show how Agile changed how we plan, build, and deliver — and what that means for ChadaTech’s future.</a:t>
            </a:r>
          </a:p>
        </p:txBody>
      </p:sp>
    </p:spTree>
    <p:extLst>
      <p:ext uri="{BB962C8B-B14F-4D97-AF65-F5344CB8AC3E}">
        <p14:creationId xmlns:p14="http://schemas.microsoft.com/office/powerpoint/2010/main" val="2562065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8F9C-D1C9-4888-5424-0F0042E1CDD5}"/>
              </a:ext>
            </a:extLst>
          </p:cNvPr>
          <p:cNvSpPr>
            <a:spLocks noGrp="1"/>
          </p:cNvSpPr>
          <p:nvPr>
            <p:ph type="ctrTitle"/>
          </p:nvPr>
        </p:nvSpPr>
        <p:spPr>
          <a:xfrm>
            <a:off x="429768" y="411480"/>
            <a:ext cx="11544518" cy="905691"/>
          </a:xfrm>
        </p:spPr>
        <p:txBody>
          <a:bodyPr>
            <a:normAutofit/>
          </a:bodyPr>
          <a:lstStyle/>
          <a:p>
            <a:r>
              <a:rPr lang="en-US" sz="3200" dirty="0">
                <a:solidFill>
                  <a:schemeClr val="bg2">
                    <a:lumMod val="75000"/>
                    <a:lumOff val="25000"/>
                  </a:schemeClr>
                </a:solidFill>
              </a:rPr>
              <a:t>Team Structure: Empowerment Through Collaboration</a:t>
            </a:r>
          </a:p>
        </p:txBody>
      </p:sp>
      <p:pic>
        <p:nvPicPr>
          <p:cNvPr id="10" name="Picture Placeholder 9" descr="A puzzle piece with text on it">
            <a:extLst>
              <a:ext uri="{FF2B5EF4-FFF2-40B4-BE49-F238E27FC236}">
                <a16:creationId xmlns:a16="http://schemas.microsoft.com/office/drawing/2014/main" id="{52CD4FAF-EAF5-8C37-910B-803E2DC4702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037" b="12945"/>
          <a:stretch>
            <a:fillRect/>
          </a:stretch>
        </p:blipFill>
        <p:spPr>
          <a:xfrm>
            <a:off x="6720113" y="1099457"/>
            <a:ext cx="5131133" cy="4800600"/>
          </a:xfrm>
        </p:spPr>
      </p:pic>
      <p:sp>
        <p:nvSpPr>
          <p:cNvPr id="12" name="Rectangle 2">
            <a:extLst>
              <a:ext uri="{FF2B5EF4-FFF2-40B4-BE49-F238E27FC236}">
                <a16:creationId xmlns:a16="http://schemas.microsoft.com/office/drawing/2014/main" id="{65B2675C-E627-E367-2420-572594E3DD3A}"/>
              </a:ext>
            </a:extLst>
          </p:cNvPr>
          <p:cNvSpPr>
            <a:spLocks noGrp="1" noChangeArrowheads="1"/>
          </p:cNvSpPr>
          <p:nvPr>
            <p:ph type="subTitle" idx="1"/>
          </p:nvPr>
        </p:nvSpPr>
        <p:spPr bwMode="auto">
          <a:xfrm>
            <a:off x="340754" y="1040172"/>
            <a:ext cx="5968854" cy="476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200" b="1" i="1" u="none" strike="noStrike" cap="none" normalizeH="0" baseline="0" dirty="0">
                <a:ln>
                  <a:noFill/>
                </a:ln>
                <a:solidFill>
                  <a:schemeClr val="tx1"/>
                </a:solidFill>
                <a:effectLst/>
                <a:latin typeface="Arial" panose="020B0604020202020204" pitchFamily="34" charset="0"/>
              </a:rPr>
              <a:t>Scrum Master</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Acts as the facilitator and coach. Keeps the team focused, removes blockers, and ensures that Scrum principles are followed. Protects the sprint timeline and fosters an environment of psychological safety and accountability.</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200" b="1" i="1" u="none" strike="noStrike" cap="none" normalizeH="0" baseline="0" dirty="0">
                <a:ln>
                  <a:noFill/>
                </a:ln>
                <a:solidFill>
                  <a:schemeClr val="tx1"/>
                </a:solidFill>
                <a:effectLst/>
                <a:latin typeface="Arial" panose="020B0604020202020204" pitchFamily="34" charset="0"/>
              </a:rPr>
              <a:t>Product Owner</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Represents the customer’s voice. Converts business goals into user stories and maintains the product backlog by priority and business value. Works directly with stakeholders to ensure alignment between vision and execution.</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200" b="1" i="1" u="none" strike="noStrike" cap="none" normalizeH="0" baseline="0" dirty="0">
                <a:ln>
                  <a:noFill/>
                </a:ln>
                <a:solidFill>
                  <a:schemeClr val="tx1"/>
                </a:solidFill>
                <a:effectLst/>
                <a:latin typeface="Arial" panose="020B0604020202020204" pitchFamily="34" charset="0"/>
              </a:rPr>
              <a:t>Developers</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Cross-functional contributors who plan, build, and test the product in each sprint. They commit to sprint goals, collaborate openly, and take ownership of delivering potentially shippable increments.</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200" b="1" i="1" u="none" strike="noStrike" cap="none" normalizeH="0" baseline="0" dirty="0">
                <a:ln>
                  <a:noFill/>
                </a:ln>
                <a:solidFill>
                  <a:schemeClr val="tx1"/>
                </a:solidFill>
                <a:effectLst/>
                <a:latin typeface="Arial" panose="020B0604020202020204" pitchFamily="34" charset="0"/>
              </a:rPr>
              <a:t>Testers/QA</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Validate user stories against acceptance criteria early and continuously. They turn feedback loops into measurable quality gains and prevent late-stage defects.</a:t>
            </a:r>
          </a:p>
        </p:txBody>
      </p:sp>
    </p:spTree>
    <p:extLst>
      <p:ext uri="{BB962C8B-B14F-4D97-AF65-F5344CB8AC3E}">
        <p14:creationId xmlns:p14="http://schemas.microsoft.com/office/powerpoint/2010/main" val="183682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7B659-EC18-D3B6-4B70-A2BB66B9819E}"/>
              </a:ext>
            </a:extLst>
          </p:cNvPr>
          <p:cNvSpPr>
            <a:spLocks noGrp="1"/>
          </p:cNvSpPr>
          <p:nvPr>
            <p:ph type="ctrTitle"/>
          </p:nvPr>
        </p:nvSpPr>
        <p:spPr>
          <a:xfrm>
            <a:off x="429768" y="248194"/>
            <a:ext cx="11609832" cy="1014549"/>
          </a:xfrm>
        </p:spPr>
        <p:txBody>
          <a:bodyPr>
            <a:normAutofit/>
          </a:bodyPr>
          <a:lstStyle/>
          <a:p>
            <a:r>
              <a:rPr lang="en-US" sz="4800" dirty="0">
                <a:solidFill>
                  <a:schemeClr val="bg2">
                    <a:lumMod val="75000"/>
                    <a:lumOff val="25000"/>
                  </a:schemeClr>
                </a:solidFill>
              </a:rPr>
              <a:t>Predictable Progress Through Iteration</a:t>
            </a:r>
            <a:br>
              <a:rPr lang="en-US" sz="4800" dirty="0">
                <a:solidFill>
                  <a:schemeClr val="bg2">
                    <a:lumMod val="75000"/>
                    <a:lumOff val="25000"/>
                  </a:schemeClr>
                </a:solidFill>
              </a:rPr>
            </a:br>
            <a:r>
              <a:rPr lang="en-US" sz="1600" dirty="0">
                <a:solidFill>
                  <a:schemeClr val="bg2">
                    <a:lumMod val="50000"/>
                    <a:lumOff val="50000"/>
                  </a:schemeClr>
                </a:solidFill>
              </a:rPr>
              <a:t>Agile’s rhythm creates measurable outcomes through short, goal-driven cycles</a:t>
            </a:r>
            <a:r>
              <a:rPr lang="en-US" sz="1600" dirty="0"/>
              <a:t>.</a:t>
            </a:r>
            <a:r>
              <a:rPr lang="en-US" sz="1600" dirty="0">
                <a:solidFill>
                  <a:schemeClr val="bg2">
                    <a:lumMod val="75000"/>
                    <a:lumOff val="25000"/>
                  </a:schemeClr>
                </a:solidFill>
              </a:rPr>
              <a:t> </a:t>
            </a:r>
          </a:p>
        </p:txBody>
      </p:sp>
      <p:sp>
        <p:nvSpPr>
          <p:cNvPr id="3" name="Subtitle 2">
            <a:extLst>
              <a:ext uri="{FF2B5EF4-FFF2-40B4-BE49-F238E27FC236}">
                <a16:creationId xmlns:a16="http://schemas.microsoft.com/office/drawing/2014/main" id="{83114DE9-7383-641D-374D-BDB8B2E49887}"/>
              </a:ext>
            </a:extLst>
          </p:cNvPr>
          <p:cNvSpPr>
            <a:spLocks noGrp="1"/>
          </p:cNvSpPr>
          <p:nvPr>
            <p:ph type="subTitle" idx="1"/>
          </p:nvPr>
        </p:nvSpPr>
        <p:spPr>
          <a:xfrm>
            <a:off x="6402997" y="1524000"/>
            <a:ext cx="5131131" cy="4922519"/>
          </a:xfrm>
        </p:spPr>
        <p:txBody>
          <a:bodyPr>
            <a:normAutofit fontScale="85000" lnSpcReduction="20000"/>
          </a:bodyPr>
          <a:lstStyle/>
          <a:p>
            <a:r>
              <a:rPr lang="en-US" b="1" dirty="0"/>
              <a:t>Key Points :</a:t>
            </a:r>
            <a:endParaRPr lang="en-US" dirty="0"/>
          </a:p>
          <a:p>
            <a:pPr marL="285750" indent="-285750">
              <a:buFont typeface="Wingdings" panose="05000000000000000000" pitchFamily="2" charset="2"/>
              <a:buChar char="Ø"/>
            </a:pPr>
            <a:r>
              <a:rPr lang="en-US" dirty="0"/>
              <a:t>Two-week sprints provided consistent, measurable progress. Each sprint ended with a </a:t>
            </a:r>
            <a:r>
              <a:rPr lang="en-US" i="1" dirty="0"/>
              <a:t>working deliverable</a:t>
            </a:r>
            <a:r>
              <a:rPr lang="en-US" dirty="0"/>
              <a:t>, not documentation, which built stakeholder confidence early.</a:t>
            </a:r>
          </a:p>
          <a:p>
            <a:pPr marL="285750" indent="-285750">
              <a:buFont typeface="Wingdings" panose="05000000000000000000" pitchFamily="2" charset="2"/>
              <a:buChar char="Ø"/>
            </a:pPr>
            <a:r>
              <a:rPr lang="en-US" b="1" dirty="0"/>
              <a:t>Definition of Ready (</a:t>
            </a:r>
            <a:r>
              <a:rPr lang="en-US" b="1" dirty="0" err="1"/>
              <a:t>DoR</a:t>
            </a:r>
            <a:r>
              <a:rPr lang="en-US" b="1" dirty="0"/>
              <a:t>)</a:t>
            </a:r>
            <a:r>
              <a:rPr lang="en-US" dirty="0"/>
              <a:t> ensured only well-understood stories entered the sprint — eliminating rework caused by unclear requirements.</a:t>
            </a:r>
          </a:p>
          <a:p>
            <a:pPr marL="285750" indent="-285750">
              <a:buFont typeface="Wingdings" panose="05000000000000000000" pitchFamily="2" charset="2"/>
              <a:buChar char="Ø"/>
            </a:pPr>
            <a:r>
              <a:rPr lang="en-US" b="1" dirty="0"/>
              <a:t>Definition of Done (DoD)</a:t>
            </a:r>
            <a:r>
              <a:rPr lang="en-US" dirty="0"/>
              <a:t> guaranteed quality by requiring testing, documentation, and acceptance before marking any story complete.</a:t>
            </a:r>
          </a:p>
          <a:p>
            <a:pPr marL="285750" indent="-285750">
              <a:buFont typeface="Wingdings" panose="05000000000000000000" pitchFamily="2" charset="2"/>
              <a:buChar char="Ø"/>
            </a:pPr>
            <a:r>
              <a:rPr lang="en-US" dirty="0"/>
              <a:t>Collaborative sprint planning, backlog refinement, and daily stand-ups increased transparency and ownership, making delivery both faster and more predictable.</a:t>
            </a:r>
          </a:p>
          <a:p>
            <a:pPr marL="285750" indent="-285750">
              <a:buFont typeface="Wingdings" panose="05000000000000000000" pitchFamily="2" charset="2"/>
              <a:buChar char="Ø"/>
            </a:pPr>
            <a:r>
              <a:rPr lang="en-US" dirty="0"/>
              <a:t>Early collaboration and iterative delivery cut rework by ~35%, reduced missed requirements by 20%, and improved stakeholder satisfaction scores.</a:t>
            </a:r>
          </a:p>
        </p:txBody>
      </p:sp>
      <p:pic>
        <p:nvPicPr>
          <p:cNvPr id="6" name="Picture Placeholder 5">
            <a:extLst>
              <a:ext uri="{FF2B5EF4-FFF2-40B4-BE49-F238E27FC236}">
                <a16:creationId xmlns:a16="http://schemas.microsoft.com/office/drawing/2014/main" id="{330D0F06-4864-7D91-E049-2DB781C11C4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5048" r="-6" b="21305"/>
          <a:stretch>
            <a:fillRect/>
          </a:stretch>
        </p:blipFill>
        <p:spPr>
          <a:xfrm>
            <a:off x="283029" y="1741714"/>
            <a:ext cx="5131132" cy="3853543"/>
          </a:xfrm>
        </p:spPr>
      </p:pic>
    </p:spTree>
    <p:extLst>
      <p:ext uri="{BB962C8B-B14F-4D97-AF65-F5344CB8AC3E}">
        <p14:creationId xmlns:p14="http://schemas.microsoft.com/office/powerpoint/2010/main" val="401388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AA68-D0EF-DE91-377C-68E3A4171D5F}"/>
              </a:ext>
            </a:extLst>
          </p:cNvPr>
          <p:cNvSpPr>
            <a:spLocks noGrp="1"/>
          </p:cNvSpPr>
          <p:nvPr>
            <p:ph type="ctrTitle"/>
          </p:nvPr>
        </p:nvSpPr>
        <p:spPr>
          <a:xfrm>
            <a:off x="429768" y="411480"/>
            <a:ext cx="11522746" cy="829491"/>
          </a:xfrm>
        </p:spPr>
        <p:txBody>
          <a:bodyPr>
            <a:normAutofit fontScale="90000"/>
          </a:bodyPr>
          <a:lstStyle/>
          <a:p>
            <a:r>
              <a:rPr lang="en-US" sz="5400" dirty="0"/>
              <a:t>Turning Disruption Into Opportunity</a:t>
            </a:r>
          </a:p>
        </p:txBody>
      </p:sp>
      <p:pic>
        <p:nvPicPr>
          <p:cNvPr id="7" name="Picture Placeholder 6" descr="A screen shot of a computer screen&#10;&#10;AI-generated content may be incorrect.">
            <a:extLst>
              <a:ext uri="{FF2B5EF4-FFF2-40B4-BE49-F238E27FC236}">
                <a16:creationId xmlns:a16="http://schemas.microsoft.com/office/drawing/2014/main" id="{0CD49A85-D1E6-2013-3ED6-94AF353AD3A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025" t="13291" r="5865" b="13291"/>
          <a:stretch>
            <a:fillRect/>
          </a:stretch>
        </p:blipFill>
        <p:spPr>
          <a:xfrm>
            <a:off x="6977743" y="1241425"/>
            <a:ext cx="4572000" cy="4615089"/>
          </a:xfrm>
        </p:spPr>
      </p:pic>
      <p:sp>
        <p:nvSpPr>
          <p:cNvPr id="5" name="Rectangle 1">
            <a:extLst>
              <a:ext uri="{FF2B5EF4-FFF2-40B4-BE49-F238E27FC236}">
                <a16:creationId xmlns:a16="http://schemas.microsoft.com/office/drawing/2014/main" id="{9CE6EC6D-4CC5-3409-2789-4B40BCC38145}"/>
              </a:ext>
            </a:extLst>
          </p:cNvPr>
          <p:cNvSpPr>
            <a:spLocks noGrp="1" noChangeArrowheads="1"/>
          </p:cNvSpPr>
          <p:nvPr>
            <p:ph type="subTitle" idx="1"/>
          </p:nvPr>
        </p:nvSpPr>
        <p:spPr bwMode="auto">
          <a:xfrm>
            <a:off x="429768" y="1102474"/>
            <a:ext cx="6245564"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Arial" panose="020B0604020202020204" pitchFamily="34" charset="0"/>
              </a:rPr>
              <a:t>In the traditional Waterfall model, change requests triggered costly scope resets. Under Scrum, </a:t>
            </a:r>
            <a:r>
              <a:rPr kumimoji="0" lang="en-US" altLang="en-US" sz="1600" b="1" i="0" u="none" strike="noStrike" cap="none" normalizeH="0" baseline="0" dirty="0">
                <a:ln>
                  <a:noFill/>
                </a:ln>
                <a:solidFill>
                  <a:schemeClr val="tx1"/>
                </a:solidFill>
                <a:effectLst/>
                <a:latin typeface="Arial" panose="020B0604020202020204" pitchFamily="34" charset="0"/>
              </a:rPr>
              <a:t>mid-sprint changes</a:t>
            </a:r>
            <a:r>
              <a:rPr kumimoji="0" lang="en-US" altLang="en-US" sz="1600" b="0" i="0" u="none" strike="noStrike" cap="none" normalizeH="0" baseline="0" dirty="0">
                <a:ln>
                  <a:noFill/>
                </a:ln>
                <a:solidFill>
                  <a:schemeClr val="tx1"/>
                </a:solidFill>
                <a:effectLst/>
                <a:latin typeface="Arial" panose="020B0604020202020204" pitchFamily="34" charset="0"/>
              </a:rPr>
              <a:t> were assessed collaboratively during backlog refinement, ensuring business priorities stayed aligned without derailing active work.</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Backlog negotiation</a:t>
            </a:r>
            <a:r>
              <a:rPr kumimoji="0" lang="en-US" altLang="en-US" sz="1600" b="0" i="0" u="none" strike="noStrike" cap="none" normalizeH="0" baseline="0" dirty="0">
                <a:ln>
                  <a:noFill/>
                </a:ln>
                <a:solidFill>
                  <a:schemeClr val="tx1"/>
                </a:solidFill>
                <a:effectLst/>
                <a:latin typeface="Arial" panose="020B0604020202020204" pitchFamily="34" charset="0"/>
              </a:rPr>
              <a:t> replaced escalation chains — the team, Product Owner, and stakeholders reviewed effort vs. value in real time to decide what to adjust or defer.</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Conflict resolution</a:t>
            </a:r>
            <a:r>
              <a:rPr kumimoji="0" lang="en-US" altLang="en-US" sz="1600" b="0" i="0" u="none" strike="noStrike" cap="none" normalizeH="0" baseline="0" dirty="0">
                <a:ln>
                  <a:noFill/>
                </a:ln>
                <a:solidFill>
                  <a:schemeClr val="tx1"/>
                </a:solidFill>
                <a:effectLst/>
                <a:latin typeface="Arial" panose="020B0604020202020204" pitchFamily="34" charset="0"/>
              </a:rPr>
              <a:t> shifted from hierarchy to open communication. Issues were raised during Daily Scrums or retrospectives, cutting emotional friction and decision lag.</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Change-resolution time</a:t>
            </a:r>
            <a:r>
              <a:rPr kumimoji="0" lang="en-US" altLang="en-US" sz="1600" b="0" i="0" u="none" strike="noStrike" cap="none" normalizeH="0" baseline="0" dirty="0">
                <a:ln>
                  <a:noFill/>
                </a:ln>
                <a:solidFill>
                  <a:schemeClr val="tx1"/>
                </a:solidFill>
                <a:effectLst/>
                <a:latin typeface="Arial" panose="020B0604020202020204" pitchFamily="34" charset="0"/>
              </a:rPr>
              <a:t> dropped from an average of 3 days to a single meeting (less than 4 hours total). This responsiveness directly improved sprint predictability and stakeholder confidence.</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lvl="0" indent="-285750" eaLnBrk="0" fontAlgn="base" hangingPunct="0">
              <a:lnSpc>
                <a:spcPct val="100000"/>
              </a:lnSpc>
              <a:spcBef>
                <a:spcPct val="0"/>
              </a:spcBef>
              <a:spcAft>
                <a:spcPct val="0"/>
              </a:spcAft>
              <a:buFont typeface="Wingdings" panose="05000000000000000000" pitchFamily="2" charset="2"/>
              <a:buChar char="Ø"/>
            </a:pPr>
            <a:r>
              <a:rPr lang="en-US" sz="1600" dirty="0"/>
              <a:t>By reframing change as </a:t>
            </a:r>
            <a:r>
              <a:rPr lang="en-US" sz="1600" i="1" dirty="0"/>
              <a:t>strategic feedback</a:t>
            </a:r>
            <a:r>
              <a:rPr lang="en-US" sz="1600" dirty="0"/>
              <a:t>, the team increased sprint success by 22%, reduced delivery risk, and built a culture of adaptability.</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1CBB727-B808-0F26-E77E-4A65B1D3AB02}"/>
              </a:ext>
            </a:extLst>
          </p:cNvPr>
          <p:cNvSpPr txBox="1"/>
          <p:nvPr/>
        </p:nvSpPr>
        <p:spPr>
          <a:xfrm>
            <a:off x="8370710" y="5987143"/>
            <a:ext cx="1786066" cy="276999"/>
          </a:xfrm>
          <a:prstGeom prst="rect">
            <a:avLst/>
          </a:prstGeom>
          <a:noFill/>
        </p:spPr>
        <p:txBody>
          <a:bodyPr wrap="none" rtlCol="0">
            <a:spAutoFit/>
          </a:bodyPr>
          <a:lstStyle/>
          <a:p>
            <a:r>
              <a:rPr lang="en-US" sz="1200" dirty="0"/>
              <a:t>–66% Resolution Time</a:t>
            </a:r>
          </a:p>
        </p:txBody>
      </p:sp>
      <p:pic>
        <p:nvPicPr>
          <p:cNvPr id="10" name="Graphic 9" descr="Bar graph with downward trend with solid fill">
            <a:extLst>
              <a:ext uri="{FF2B5EF4-FFF2-40B4-BE49-F238E27FC236}">
                <a16:creationId xmlns:a16="http://schemas.microsoft.com/office/drawing/2014/main" id="{7795C639-776B-1D31-BBBA-E5EC389FD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3510" y="5897042"/>
            <a:ext cx="457200" cy="457200"/>
          </a:xfrm>
          <a:prstGeom prst="rect">
            <a:avLst/>
          </a:prstGeom>
        </p:spPr>
      </p:pic>
    </p:spTree>
    <p:extLst>
      <p:ext uri="{BB962C8B-B14F-4D97-AF65-F5344CB8AC3E}">
        <p14:creationId xmlns:p14="http://schemas.microsoft.com/office/powerpoint/2010/main" val="197841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68EB-E4DC-210D-80BE-629F917621A5}"/>
              </a:ext>
            </a:extLst>
          </p:cNvPr>
          <p:cNvSpPr>
            <a:spLocks noGrp="1"/>
          </p:cNvSpPr>
          <p:nvPr>
            <p:ph type="ctrTitle"/>
          </p:nvPr>
        </p:nvSpPr>
        <p:spPr>
          <a:xfrm>
            <a:off x="429767" y="411480"/>
            <a:ext cx="11653375" cy="600891"/>
          </a:xfrm>
        </p:spPr>
        <p:txBody>
          <a:bodyPr>
            <a:normAutofit fontScale="90000"/>
          </a:bodyPr>
          <a:lstStyle/>
          <a:p>
            <a:r>
              <a:rPr lang="en-US" sz="4400" dirty="0"/>
              <a:t>A Connected Team, Is a Stronger Team</a:t>
            </a:r>
            <a:br>
              <a:rPr lang="en-US" sz="4400" dirty="0"/>
            </a:br>
            <a:r>
              <a:rPr lang="en-US" sz="1200" dirty="0"/>
              <a:t>Unifying communication, code, and reporting under one system — Azure DevOps</a:t>
            </a:r>
          </a:p>
        </p:txBody>
      </p:sp>
      <p:pic>
        <p:nvPicPr>
          <p:cNvPr id="7" name="Picture Placeholder 6" descr="A computer with a screen on it&#10;&#10;AI-generated content may be incorrect.">
            <a:extLst>
              <a:ext uri="{FF2B5EF4-FFF2-40B4-BE49-F238E27FC236}">
                <a16:creationId xmlns:a16="http://schemas.microsoft.com/office/drawing/2014/main" id="{7E713E21-144B-7B7E-2388-8BB7F034A98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605" t="6601" r="8217" b="7224"/>
          <a:stretch>
            <a:fillRect/>
          </a:stretch>
        </p:blipFill>
        <p:spPr>
          <a:xfrm>
            <a:off x="7638146" y="1398984"/>
            <a:ext cx="4216397" cy="5047536"/>
          </a:xfrm>
        </p:spPr>
      </p:pic>
      <p:sp>
        <p:nvSpPr>
          <p:cNvPr id="5" name="Rectangle 1">
            <a:extLst>
              <a:ext uri="{FF2B5EF4-FFF2-40B4-BE49-F238E27FC236}">
                <a16:creationId xmlns:a16="http://schemas.microsoft.com/office/drawing/2014/main" id="{DB907FDC-13BC-B94D-0B40-88FB92AE0B99}"/>
              </a:ext>
            </a:extLst>
          </p:cNvPr>
          <p:cNvSpPr>
            <a:spLocks noGrp="1" noChangeArrowheads="1"/>
          </p:cNvSpPr>
          <p:nvPr>
            <p:ph type="subTitle" idx="1"/>
          </p:nvPr>
        </p:nvSpPr>
        <p:spPr bwMode="auto">
          <a:xfrm>
            <a:off x="108856" y="1930236"/>
            <a:ext cx="7271657"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Unified collaboration ecosystem:</a:t>
            </a:r>
            <a:r>
              <a:rPr kumimoji="0" lang="en-US" altLang="en-US" sz="1400" b="0" i="0" u="none" strike="noStrike" cap="none" normalizeH="0" baseline="0" dirty="0">
                <a:ln>
                  <a:noFill/>
                </a:ln>
                <a:solidFill>
                  <a:schemeClr val="tx1"/>
                </a:solidFill>
                <a:effectLst/>
                <a:latin typeface="Arial" panose="020B0604020202020204" pitchFamily="34" charset="0"/>
              </a:rPr>
              <a:t> Slack for chat, JIRA for tracking, and Teams for meetings worked during the pilot — but scaling multiple platforms adds cost, redundancy, and integration risk.</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Microsoft Azure DevOps</a:t>
            </a:r>
            <a:r>
              <a:rPr kumimoji="0" lang="en-US" altLang="en-US" sz="1400" b="0" i="0" u="none" strike="noStrike" cap="none" normalizeH="0" baseline="0" dirty="0">
                <a:ln>
                  <a:noFill/>
                </a:ln>
                <a:solidFill>
                  <a:schemeClr val="tx1"/>
                </a:solidFill>
                <a:effectLst/>
                <a:latin typeface="Arial" panose="020B0604020202020204" pitchFamily="34" charset="0"/>
              </a:rPr>
              <a:t> offers an all-in-one Agile environment: backlog management, sprint planning, code repositories, automated testing, and performance dashboards — all in a single, secure ecosystem.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End-to-end visibility:</a:t>
            </a:r>
            <a:r>
              <a:rPr kumimoji="0" lang="en-US" altLang="en-US" sz="1400" b="0" i="0" u="none" strike="noStrike" cap="none" normalizeH="0" baseline="0" dirty="0">
                <a:ln>
                  <a:noFill/>
                </a:ln>
                <a:solidFill>
                  <a:schemeClr val="tx1"/>
                </a:solidFill>
                <a:effectLst/>
                <a:latin typeface="Arial" panose="020B0604020202020204" pitchFamily="34" charset="0"/>
              </a:rPr>
              <a:t> From Product Owner user stories to developer commits and QA test cases, every artifact lives within Azure DevOps, creating 100% traceability across roles and departments.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Data-driven insight:</a:t>
            </a:r>
            <a:r>
              <a:rPr kumimoji="0" lang="en-US" altLang="en-US" sz="1400" b="0" i="0" u="none" strike="noStrike" cap="none" normalizeH="0" baseline="0" dirty="0">
                <a:ln>
                  <a:noFill/>
                </a:ln>
                <a:solidFill>
                  <a:schemeClr val="tx1"/>
                </a:solidFill>
                <a:effectLst/>
                <a:latin typeface="Arial" panose="020B0604020202020204" pitchFamily="34" charset="0"/>
              </a:rPr>
              <a:t> Azure’s built-in analytics and Power BI integration allow executives to monitor progress, velocity, and delivery forecasts in real time — eliminating manual reporting cycles.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Scalable cost advantage:</a:t>
            </a:r>
            <a:r>
              <a:rPr kumimoji="0" lang="en-US" altLang="en-US" sz="1400" b="0" i="0" u="none" strike="noStrike" cap="none" normalizeH="0" baseline="0" dirty="0">
                <a:ln>
                  <a:noFill/>
                </a:ln>
                <a:solidFill>
                  <a:schemeClr val="tx1"/>
                </a:solidFill>
                <a:effectLst/>
                <a:latin typeface="Arial" panose="020B0604020202020204" pitchFamily="34" charset="0"/>
              </a:rPr>
              <a:t> Adopting Azure DevOps company-wide would </a:t>
            </a:r>
            <a:r>
              <a:rPr kumimoji="0" lang="en-US" altLang="en-US" sz="1400" b="1" i="0" u="none" strike="noStrike" cap="none" normalizeH="0" baseline="0" dirty="0">
                <a:ln>
                  <a:noFill/>
                </a:ln>
                <a:solidFill>
                  <a:schemeClr val="tx1"/>
                </a:solidFill>
                <a:effectLst/>
                <a:latin typeface="Arial" panose="020B0604020202020204" pitchFamily="34" charset="0"/>
              </a:rPr>
              <a:t>reduce software licensing overhead</a:t>
            </a:r>
            <a:r>
              <a:rPr kumimoji="0" lang="en-US" altLang="en-US" sz="1400" b="0" i="0" u="none" strike="noStrike" cap="none" normalizeH="0" baseline="0" dirty="0">
                <a:ln>
                  <a:noFill/>
                </a:ln>
                <a:solidFill>
                  <a:schemeClr val="tx1"/>
                </a:solidFill>
                <a:effectLst/>
                <a:latin typeface="Arial" panose="020B0604020202020204" pitchFamily="34" charset="0"/>
              </a:rPr>
              <a:t>, eliminate tool overlap, and standardize Agile operations under one ecosystem.</a:t>
            </a:r>
          </a:p>
        </p:txBody>
      </p:sp>
      <p:sp>
        <p:nvSpPr>
          <p:cNvPr id="8" name="Footer Placeholder 7">
            <a:extLst>
              <a:ext uri="{FF2B5EF4-FFF2-40B4-BE49-F238E27FC236}">
                <a16:creationId xmlns:a16="http://schemas.microsoft.com/office/drawing/2014/main" id="{7E6A6B33-E565-8CD2-5A3A-7768ABC0D90E}"/>
              </a:ext>
            </a:extLst>
          </p:cNvPr>
          <p:cNvSpPr>
            <a:spLocks noGrp="1"/>
          </p:cNvSpPr>
          <p:nvPr>
            <p:ph type="ftr" sz="quarter" idx="11"/>
          </p:nvPr>
        </p:nvSpPr>
        <p:spPr>
          <a:xfrm>
            <a:off x="7195457" y="6519672"/>
            <a:ext cx="4307695" cy="338328"/>
          </a:xfrm>
        </p:spPr>
        <p:txBody>
          <a:bodyPr/>
          <a:lstStyle/>
          <a:p>
            <a:r>
              <a:rPr lang="en-US" dirty="0"/>
              <a:t>Projected 15–25% cost reduction with full Azure DevOps adoption. </a:t>
            </a:r>
          </a:p>
        </p:txBody>
      </p:sp>
    </p:spTree>
    <p:extLst>
      <p:ext uri="{BB962C8B-B14F-4D97-AF65-F5344CB8AC3E}">
        <p14:creationId xmlns:p14="http://schemas.microsoft.com/office/powerpoint/2010/main" val="1295426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F8B7-BD9E-790F-F3E0-FDB2FE4AEDC8}"/>
              </a:ext>
            </a:extLst>
          </p:cNvPr>
          <p:cNvSpPr>
            <a:spLocks noGrp="1"/>
          </p:cNvSpPr>
          <p:nvPr>
            <p:ph type="ctrTitle"/>
          </p:nvPr>
        </p:nvSpPr>
        <p:spPr>
          <a:xfrm>
            <a:off x="429768" y="411480"/>
            <a:ext cx="11421478" cy="1264920"/>
          </a:xfrm>
        </p:spPr>
        <p:txBody>
          <a:bodyPr>
            <a:normAutofit fontScale="90000"/>
          </a:bodyPr>
          <a:lstStyle/>
          <a:p>
            <a:r>
              <a:rPr lang="en-US" sz="4800" dirty="0"/>
              <a:t>Integrated Tools = Real-Time Insight &amp; Accurate Billing</a:t>
            </a:r>
          </a:p>
        </p:txBody>
      </p:sp>
      <p:pic>
        <p:nvPicPr>
          <p:cNvPr id="7" name="Picture Placeholder 6" descr="A pie chart with different colored circles">
            <a:extLst>
              <a:ext uri="{FF2B5EF4-FFF2-40B4-BE49-F238E27FC236}">
                <a16:creationId xmlns:a16="http://schemas.microsoft.com/office/drawing/2014/main" id="{B75FC155-2267-C289-197A-01EB57280D2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344" r="2344"/>
          <a:stretch>
            <a:fillRect/>
          </a:stretch>
        </p:blipFill>
        <p:spPr>
          <a:xfrm>
            <a:off x="6456111" y="1131888"/>
            <a:ext cx="5583489" cy="5383212"/>
          </a:xfrm>
        </p:spPr>
      </p:pic>
      <p:sp>
        <p:nvSpPr>
          <p:cNvPr id="5" name="Rectangle 1">
            <a:extLst>
              <a:ext uri="{FF2B5EF4-FFF2-40B4-BE49-F238E27FC236}">
                <a16:creationId xmlns:a16="http://schemas.microsoft.com/office/drawing/2014/main" id="{FA414A5E-1BD0-FD84-F21D-3CF2C34344DE}"/>
              </a:ext>
            </a:extLst>
          </p:cNvPr>
          <p:cNvSpPr>
            <a:spLocks noGrp="1" noChangeArrowheads="1"/>
          </p:cNvSpPr>
          <p:nvPr>
            <p:ph type="subTitle" idx="1"/>
          </p:nvPr>
        </p:nvSpPr>
        <p:spPr bwMode="auto">
          <a:xfrm>
            <a:off x="429768" y="1829872"/>
            <a:ext cx="6026343"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Unified tracking with Azure DevOps and Power BI:</a:t>
            </a:r>
            <a:r>
              <a:rPr kumimoji="0" lang="en-US" altLang="en-US" sz="1400" b="0" i="0" u="none" strike="noStrike" cap="none" normalizeH="0" baseline="0" dirty="0">
                <a:ln>
                  <a:noFill/>
                </a:ln>
                <a:solidFill>
                  <a:schemeClr val="tx1"/>
                </a:solidFill>
                <a:effectLst/>
                <a:latin typeface="Arial" panose="020B0604020202020204" pitchFamily="34" charset="0"/>
              </a:rPr>
              <a:t> By integrating task management, time logging, and analytics, billing is now tied directly to sprint progress. Every tracked hour connects to a specific deliverable or user story — removing guesswork from invoices.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Automated time reporting:</a:t>
            </a:r>
            <a:r>
              <a:rPr kumimoji="0" lang="en-US" altLang="en-US" sz="1400" b="0" i="0" u="none" strike="noStrike" cap="none" normalizeH="0" baseline="0" dirty="0">
                <a:ln>
                  <a:noFill/>
                </a:ln>
                <a:solidFill>
                  <a:schemeClr val="tx1"/>
                </a:solidFill>
                <a:effectLst/>
                <a:latin typeface="Arial" panose="020B0604020202020204" pitchFamily="34" charset="0"/>
              </a:rPr>
              <a:t> Developer time entries automatically update story-level cost summaries, creating real-time budget tracking and eliminating manual reconciliation.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Live dashboards for forecasting:</a:t>
            </a:r>
            <a:r>
              <a:rPr kumimoji="0" lang="en-US" altLang="en-US" sz="1400" b="0" i="0" u="none" strike="noStrike" cap="none" normalizeH="0" baseline="0" dirty="0">
                <a:ln>
                  <a:noFill/>
                </a:ln>
                <a:solidFill>
                  <a:schemeClr val="tx1"/>
                </a:solidFill>
                <a:effectLst/>
                <a:latin typeface="Arial" panose="020B0604020202020204" pitchFamily="34" charset="0"/>
              </a:rPr>
              <a:t> Power BI visualizations pull directly from Azure’s data stream, providing finance teams with up-to-the-minute accuracy on burn rates, resource utilization, and margin health.</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Improved accuracy &amp; accountability:</a:t>
            </a:r>
            <a:r>
              <a:rPr kumimoji="0" lang="en-US" altLang="en-US" sz="1400" b="0" i="0" u="none" strike="noStrike" cap="none" normalizeH="0" baseline="0" dirty="0">
                <a:ln>
                  <a:noFill/>
                </a:ln>
                <a:solidFill>
                  <a:schemeClr val="tx1"/>
                </a:solidFill>
                <a:effectLst/>
                <a:latin typeface="Arial" panose="020B0604020202020204" pitchFamily="34" charset="0"/>
              </a:rPr>
              <a:t> Billing accuracy rose by </a:t>
            </a:r>
            <a:r>
              <a:rPr kumimoji="0" lang="en-US" altLang="en-US" sz="1400" b="1" i="0" u="none" strike="noStrike" cap="none" normalizeH="0" baseline="0" dirty="0">
                <a:ln>
                  <a:noFill/>
                </a:ln>
                <a:solidFill>
                  <a:schemeClr val="tx1"/>
                </a:solidFill>
                <a:effectLst/>
                <a:latin typeface="Arial" panose="020B0604020202020204" pitchFamily="34" charset="0"/>
              </a:rPr>
              <a:t>40%</a:t>
            </a:r>
            <a:r>
              <a:rPr kumimoji="0" lang="en-US" altLang="en-US" sz="1400" b="0" i="0" u="none" strike="noStrike" cap="none" normalizeH="0" baseline="0" dirty="0">
                <a:ln>
                  <a:noFill/>
                </a:ln>
                <a:solidFill>
                  <a:schemeClr val="tx1"/>
                </a:solidFill>
                <a:effectLst/>
                <a:latin typeface="Arial" panose="020B0604020202020204" pitchFamily="34" charset="0"/>
              </a:rPr>
              <a:t>, invoice turnaround time dropped by </a:t>
            </a:r>
            <a:r>
              <a:rPr kumimoji="0" lang="en-US" altLang="en-US" sz="1400" b="1" i="0" u="none" strike="noStrike" cap="none" normalizeH="0" baseline="0" dirty="0">
                <a:ln>
                  <a:noFill/>
                </a:ln>
                <a:solidFill>
                  <a:schemeClr val="tx1"/>
                </a:solidFill>
                <a:effectLst/>
                <a:latin typeface="Arial" panose="020B0604020202020204" pitchFamily="34" charset="0"/>
              </a:rPr>
              <a:t>25%</a:t>
            </a:r>
            <a:r>
              <a:rPr kumimoji="0" lang="en-US" altLang="en-US" sz="1400" b="0" i="0" u="none" strike="noStrike" cap="none" normalizeH="0" baseline="0" dirty="0">
                <a:ln>
                  <a:noFill/>
                </a:ln>
                <a:solidFill>
                  <a:schemeClr val="tx1"/>
                </a:solidFill>
                <a:effectLst/>
                <a:latin typeface="Arial" panose="020B0604020202020204" pitchFamily="34" charset="0"/>
              </a:rPr>
              <a:t>, and audit errors fell by </a:t>
            </a:r>
            <a:r>
              <a:rPr kumimoji="0" lang="en-US" altLang="en-US" sz="1400" b="1" i="0" u="none" strike="noStrike" cap="none" normalizeH="0" baseline="0" dirty="0">
                <a:ln>
                  <a:noFill/>
                </a:ln>
                <a:solidFill>
                  <a:schemeClr val="tx1"/>
                </a:solidFill>
                <a:effectLst/>
                <a:latin typeface="Arial" panose="020B0604020202020204" pitchFamily="34" charset="0"/>
              </a:rPr>
              <a:t>30%</a:t>
            </a:r>
            <a:r>
              <a:rPr kumimoji="0" lang="en-US" altLang="en-US" sz="1400" b="0" i="0" u="none" strike="noStrike" cap="none" normalizeH="0" baseline="0" dirty="0">
                <a:ln>
                  <a:noFill/>
                </a:ln>
                <a:solidFill>
                  <a:schemeClr val="tx1"/>
                </a:solidFill>
                <a:effectLst/>
                <a:latin typeface="Arial" panose="020B0604020202020204" pitchFamily="34" charset="0"/>
              </a:rPr>
              <a:t> thanks to full traceability between tasks and billed time.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Scalable company-wide:</a:t>
            </a:r>
            <a:r>
              <a:rPr kumimoji="0" lang="en-US" altLang="en-US" sz="1400" b="0" i="0" u="none" strike="noStrike" cap="none" normalizeH="0" baseline="0" dirty="0">
                <a:ln>
                  <a:noFill/>
                </a:ln>
                <a:solidFill>
                  <a:schemeClr val="tx1"/>
                </a:solidFill>
                <a:effectLst/>
                <a:latin typeface="Arial" panose="020B0604020202020204" pitchFamily="34" charset="0"/>
              </a:rPr>
              <a:t> Expanding this model across departments could unify financial, technical, and operational reporting — giving leadership </a:t>
            </a:r>
            <a:r>
              <a:rPr kumimoji="0" lang="en-US" altLang="en-US" sz="1400" b="0" i="1" u="none" strike="noStrike" cap="none" normalizeH="0" baseline="0" dirty="0">
                <a:ln>
                  <a:noFill/>
                </a:ln>
                <a:solidFill>
                  <a:schemeClr val="tx1"/>
                </a:solidFill>
                <a:effectLst/>
                <a:latin typeface="Arial" panose="020B0604020202020204" pitchFamily="34" charset="0"/>
              </a:rPr>
              <a:t>one truth</a:t>
            </a:r>
            <a:r>
              <a:rPr kumimoji="0" lang="en-US" altLang="en-US" sz="1400" b="0" i="0" u="none" strike="noStrike" cap="none" normalizeH="0" baseline="0" dirty="0">
                <a:ln>
                  <a:noFill/>
                </a:ln>
                <a:solidFill>
                  <a:schemeClr val="tx1"/>
                </a:solidFill>
                <a:effectLst/>
                <a:latin typeface="Arial" panose="020B0604020202020204" pitchFamily="34" charset="0"/>
              </a:rPr>
              <a:t> for productivity and profitability.</a:t>
            </a:r>
          </a:p>
        </p:txBody>
      </p:sp>
      <p:sp>
        <p:nvSpPr>
          <p:cNvPr id="8" name="TextBox 7">
            <a:extLst>
              <a:ext uri="{FF2B5EF4-FFF2-40B4-BE49-F238E27FC236}">
                <a16:creationId xmlns:a16="http://schemas.microsoft.com/office/drawing/2014/main" id="{FF3305C0-7ACC-D95A-B730-53FCC8BB5D83}"/>
              </a:ext>
            </a:extLst>
          </p:cNvPr>
          <p:cNvSpPr txBox="1"/>
          <p:nvPr/>
        </p:nvSpPr>
        <p:spPr>
          <a:xfrm>
            <a:off x="6825343" y="6553200"/>
            <a:ext cx="4636206" cy="253916"/>
          </a:xfrm>
          <a:prstGeom prst="rect">
            <a:avLst/>
          </a:prstGeom>
          <a:noFill/>
        </p:spPr>
        <p:txBody>
          <a:bodyPr wrap="none" rtlCol="0">
            <a:spAutoFit/>
          </a:bodyPr>
          <a:lstStyle/>
          <a:p>
            <a:r>
              <a:rPr lang="en-US" sz="1050" i="1" dirty="0"/>
              <a:t>Billing Accuracy ↑ 40% | Invoice Turnaround ↓ 25% | Audit Errors ↓ 30%</a:t>
            </a:r>
          </a:p>
        </p:txBody>
      </p:sp>
    </p:spTree>
    <p:extLst>
      <p:ext uri="{BB962C8B-B14F-4D97-AF65-F5344CB8AC3E}">
        <p14:creationId xmlns:p14="http://schemas.microsoft.com/office/powerpoint/2010/main" val="173912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4CD0-C10A-C308-6D43-C8D23B388540}"/>
              </a:ext>
            </a:extLst>
          </p:cNvPr>
          <p:cNvSpPr>
            <a:spLocks noGrp="1"/>
          </p:cNvSpPr>
          <p:nvPr>
            <p:ph type="ctrTitle"/>
          </p:nvPr>
        </p:nvSpPr>
        <p:spPr>
          <a:xfrm>
            <a:off x="429768" y="411480"/>
            <a:ext cx="11410592" cy="1297577"/>
          </a:xfrm>
        </p:spPr>
        <p:txBody>
          <a:bodyPr>
            <a:normAutofit fontScale="90000"/>
          </a:bodyPr>
          <a:lstStyle/>
          <a:p>
            <a:r>
              <a:rPr lang="en-US" sz="4400" dirty="0"/>
              <a:t>Pilot Metrics: Efficiency, Quality, and Time-to-Market</a:t>
            </a:r>
          </a:p>
        </p:txBody>
      </p:sp>
      <p:sp>
        <p:nvSpPr>
          <p:cNvPr id="5" name="Rectangle 1">
            <a:extLst>
              <a:ext uri="{FF2B5EF4-FFF2-40B4-BE49-F238E27FC236}">
                <a16:creationId xmlns:a16="http://schemas.microsoft.com/office/drawing/2014/main" id="{9CCEAE98-DAE8-DD17-C87B-55C7AB1F78A3}"/>
              </a:ext>
            </a:extLst>
          </p:cNvPr>
          <p:cNvSpPr>
            <a:spLocks noGrp="1" noChangeArrowheads="1"/>
          </p:cNvSpPr>
          <p:nvPr>
            <p:ph type="subTitle" idx="1"/>
          </p:nvPr>
        </p:nvSpPr>
        <p:spPr bwMode="auto">
          <a:xfrm>
            <a:off x="5961147" y="1060268"/>
            <a:ext cx="5478966"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Cycle time ↓ ~30–50%</a:t>
            </a:r>
            <a:r>
              <a:rPr kumimoji="0" lang="en-US" altLang="en-US" sz="1800" b="0" i="0" u="none" strike="noStrike" cap="none" normalizeH="0" baseline="0" dirty="0">
                <a:ln>
                  <a:noFill/>
                </a:ln>
                <a:solidFill>
                  <a:schemeClr val="tx1"/>
                </a:solidFill>
                <a:effectLst/>
                <a:latin typeface="Arial" panose="020B0604020202020204" pitchFamily="34" charset="0"/>
              </a:rPr>
              <a:t> over six sprints (from ~12 days → ~6 days per story).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Rework ↓ ~35%</a:t>
            </a:r>
            <a:r>
              <a:rPr kumimoji="0" lang="en-US" altLang="en-US" sz="1800" b="0" i="0" u="none" strike="noStrike" cap="none" normalizeH="0" baseline="0" dirty="0">
                <a:ln>
                  <a:noFill/>
                </a:ln>
                <a:solidFill>
                  <a:schemeClr val="tx1"/>
                </a:solidFill>
                <a:effectLst/>
                <a:latin typeface="Arial" panose="020B0604020202020204" pitchFamily="34" charset="0"/>
              </a:rPr>
              <a:t> thanks to </a:t>
            </a:r>
            <a:r>
              <a:rPr kumimoji="0" lang="en-US" altLang="en-US" sz="1800" b="0" i="0" u="none" strike="noStrike" cap="none" normalizeH="0" baseline="0" dirty="0" err="1">
                <a:ln>
                  <a:noFill/>
                </a:ln>
                <a:solidFill>
                  <a:schemeClr val="tx1"/>
                </a:solidFill>
                <a:effectLst/>
                <a:latin typeface="Arial" panose="020B0604020202020204" pitchFamily="34" charset="0"/>
              </a:rPr>
              <a:t>DoR</a:t>
            </a:r>
            <a:r>
              <a:rPr kumimoji="0" lang="en-US" altLang="en-US" sz="1800" b="0" i="0" u="none" strike="noStrike" cap="none" normalizeH="0" baseline="0" dirty="0">
                <a:ln>
                  <a:noFill/>
                </a:ln>
                <a:solidFill>
                  <a:schemeClr val="tx1"/>
                </a:solidFill>
                <a:effectLst/>
                <a:latin typeface="Arial" panose="020B0604020202020204" pitchFamily="34" charset="0"/>
              </a:rPr>
              <a:t>/DoD + earlier PO/QA alignment.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Defect density ↓ ~25%</a:t>
            </a:r>
            <a:r>
              <a:rPr kumimoji="0" lang="en-US" altLang="en-US" sz="1800" b="0" i="0" u="none" strike="noStrike" cap="none" normalizeH="0" baseline="0" dirty="0">
                <a:ln>
                  <a:noFill/>
                </a:ln>
                <a:solidFill>
                  <a:schemeClr val="tx1"/>
                </a:solidFill>
                <a:effectLst/>
                <a:latin typeface="Arial" panose="020B0604020202020204" pitchFamily="34" charset="0"/>
              </a:rPr>
              <a:t> (fewer bugs per story; earlier discovery).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On-time story completion ↑ ~22%</a:t>
            </a:r>
            <a:r>
              <a:rPr kumimoji="0" lang="en-US" altLang="en-US" sz="1800" b="0" i="0" u="none" strike="noStrike" cap="none" normalizeH="0" baseline="0" dirty="0">
                <a:ln>
                  <a:noFill/>
                </a:ln>
                <a:solidFill>
                  <a:schemeClr val="tx1"/>
                </a:solidFill>
                <a:effectLst/>
                <a:latin typeface="Arial" panose="020B0604020202020204" pitchFamily="34" charset="0"/>
              </a:rPr>
              <a:t> (clearer planning and daily visibility).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Throughput ↑ ~18%</a:t>
            </a:r>
            <a:r>
              <a:rPr kumimoji="0" lang="en-US" altLang="en-US" sz="1800" b="0" i="0" u="none" strike="noStrike" cap="none" normalizeH="0" baseline="0" dirty="0">
                <a:ln>
                  <a:noFill/>
                </a:ln>
                <a:solidFill>
                  <a:schemeClr val="tx1"/>
                </a:solidFill>
                <a:effectLst/>
                <a:latin typeface="Arial" panose="020B0604020202020204" pitchFamily="34" charset="0"/>
              </a:rPr>
              <a:t> (more stories completed per sprint at steady quality).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MVP delivered 4 weeks early,</a:t>
            </a:r>
            <a:r>
              <a:rPr kumimoji="0" lang="en-US" altLang="en-US" sz="1800" b="0" i="0" u="none" strike="noStrike" cap="none" normalizeH="0" baseline="0" dirty="0">
                <a:ln>
                  <a:noFill/>
                </a:ln>
                <a:solidFill>
                  <a:schemeClr val="tx1"/>
                </a:solidFill>
                <a:effectLst/>
                <a:latin typeface="Arial" panose="020B0604020202020204" pitchFamily="34" charset="0"/>
              </a:rPr>
              <a:t> unlocking earlier stakeholder feedback and value.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Financial clarity:</a:t>
            </a:r>
            <a:r>
              <a:rPr kumimoji="0" lang="en-US" altLang="en-US" sz="1800" b="0" i="0" u="none" strike="noStrike" cap="none" normalizeH="0" baseline="0" dirty="0">
                <a:ln>
                  <a:noFill/>
                </a:ln>
                <a:solidFill>
                  <a:schemeClr val="tx1"/>
                </a:solidFill>
                <a:effectLst/>
                <a:latin typeface="Arial" panose="020B0604020202020204" pitchFamily="34" charset="0"/>
              </a:rPr>
              <a:t> Sprint data tied to work items → </a:t>
            </a:r>
            <a:r>
              <a:rPr kumimoji="0" lang="en-US" altLang="en-US" sz="1800" b="1" i="0" u="none" strike="noStrike" cap="none" normalizeH="0" baseline="0" dirty="0">
                <a:ln>
                  <a:noFill/>
                </a:ln>
                <a:solidFill>
                  <a:schemeClr val="tx1"/>
                </a:solidFill>
                <a:effectLst/>
                <a:latin typeface="Arial" panose="020B0604020202020204" pitchFamily="34" charset="0"/>
              </a:rPr>
              <a:t>billing accuracy ↑ ~40%</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invoice turnaround ↓ ~25%</a:t>
            </a:r>
            <a:r>
              <a:rPr kumimoji="0" lang="en-US" altLang="en-US" sz="1800" b="0" i="0" u="none" strike="noStrike" cap="none" normalizeH="0" baseline="0" dirty="0">
                <a:ln>
                  <a:noFill/>
                </a:ln>
                <a:solidFill>
                  <a:schemeClr val="tx1"/>
                </a:solidFill>
                <a:effectLst/>
                <a:latin typeface="Arial" panose="020B0604020202020204" pitchFamily="34" charset="0"/>
              </a:rPr>
              <a:t> (from Slide 6).</a:t>
            </a:r>
          </a:p>
        </p:txBody>
      </p:sp>
      <p:pic>
        <p:nvPicPr>
          <p:cNvPr id="18" name="Picture Placeholder 17" descr="A graph of a flight&#10;&#10;AI-generated content may be incorrect.">
            <a:extLst>
              <a:ext uri="{FF2B5EF4-FFF2-40B4-BE49-F238E27FC236}">
                <a16:creationId xmlns:a16="http://schemas.microsoft.com/office/drawing/2014/main" id="{0732F111-0A86-CD51-C1A9-32C2256BCD9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9" r="-15"/>
          <a:stretch>
            <a:fillRect/>
          </a:stretch>
        </p:blipFill>
        <p:spPr bwMode="auto">
          <a:xfrm>
            <a:off x="-1" y="1633538"/>
            <a:ext cx="6096001" cy="447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84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EC7B-9AEB-0974-93F8-ABFE83AF931B}"/>
              </a:ext>
            </a:extLst>
          </p:cNvPr>
          <p:cNvSpPr>
            <a:spLocks noGrp="1"/>
          </p:cNvSpPr>
          <p:nvPr>
            <p:ph type="ctrTitle"/>
          </p:nvPr>
        </p:nvSpPr>
        <p:spPr>
          <a:xfrm>
            <a:off x="429768" y="411480"/>
            <a:ext cx="11446546" cy="851263"/>
          </a:xfrm>
        </p:spPr>
        <p:txBody>
          <a:bodyPr>
            <a:normAutofit/>
          </a:bodyPr>
          <a:lstStyle/>
          <a:p>
            <a:r>
              <a:rPr lang="en-US" sz="4800" dirty="0"/>
              <a:t>Efficiency Through Adaptation</a:t>
            </a:r>
          </a:p>
        </p:txBody>
      </p:sp>
      <p:sp>
        <p:nvSpPr>
          <p:cNvPr id="3" name="Subtitle 2">
            <a:extLst>
              <a:ext uri="{FF2B5EF4-FFF2-40B4-BE49-F238E27FC236}">
                <a16:creationId xmlns:a16="http://schemas.microsoft.com/office/drawing/2014/main" id="{DA68829D-774E-DC93-95B2-D73D5F6DB1E6}"/>
              </a:ext>
            </a:extLst>
          </p:cNvPr>
          <p:cNvSpPr>
            <a:spLocks noGrp="1"/>
          </p:cNvSpPr>
          <p:nvPr>
            <p:ph type="subTitle" idx="1"/>
          </p:nvPr>
        </p:nvSpPr>
        <p:spPr>
          <a:xfrm>
            <a:off x="598497" y="837111"/>
            <a:ext cx="5328775" cy="5183777"/>
          </a:xfrm>
        </p:spPr>
        <p:txBody>
          <a:bodyPr>
            <a:normAutofit fontScale="25000" lnSpcReduction="20000"/>
          </a:bodyPr>
          <a:lstStyle/>
          <a:p>
            <a:r>
              <a:rPr lang="en-US" sz="6400" b="1" u="sng" dirty="0"/>
              <a:t>Waterfall: Linear, Predictive, and Slow to Adapt</a:t>
            </a:r>
          </a:p>
          <a:p>
            <a:endParaRPr lang="en-US" sz="6400" b="1" u="sng" dirty="0"/>
          </a:p>
          <a:p>
            <a:pPr marL="685800" indent="-685800">
              <a:buFont typeface="Wingdings" panose="05000000000000000000" pitchFamily="2" charset="2"/>
              <a:buChar char="Ø"/>
            </a:pPr>
            <a:r>
              <a:rPr lang="en-US" sz="5600" b="1" dirty="0"/>
              <a:t>Structure:</a:t>
            </a:r>
            <a:r>
              <a:rPr lang="en-US" sz="5600" dirty="0"/>
              <a:t> Sequential handoffs through rigid phases — </a:t>
            </a:r>
            <a:r>
              <a:rPr lang="en-US" sz="5600" i="1" dirty="0"/>
              <a:t>Plan → Design → Build → Test → Deploy.</a:t>
            </a:r>
            <a:endParaRPr lang="en-US" sz="5600" dirty="0"/>
          </a:p>
          <a:p>
            <a:pPr marL="685800" indent="-685800">
              <a:buFont typeface="Wingdings" panose="05000000000000000000" pitchFamily="2" charset="2"/>
              <a:buChar char="Ø"/>
            </a:pPr>
            <a:r>
              <a:rPr lang="en-US" sz="5600" b="1" dirty="0"/>
              <a:t>Feedback delay:</a:t>
            </a:r>
            <a:r>
              <a:rPr lang="en-US" sz="5600" dirty="0"/>
              <a:t> Testing occurs only at the end, meaning defects and requirement gaps surface late in the cycle when fixes are costly.</a:t>
            </a:r>
          </a:p>
          <a:p>
            <a:pPr marL="685800" indent="-685800">
              <a:buFont typeface="Wingdings" panose="05000000000000000000" pitchFamily="2" charset="2"/>
              <a:buChar char="Ø"/>
            </a:pPr>
            <a:r>
              <a:rPr lang="en-US" sz="5600" b="1" dirty="0"/>
              <a:t>Change management:</a:t>
            </a:r>
            <a:r>
              <a:rPr lang="en-US" sz="5600" dirty="0"/>
              <a:t> Once a phase is “signed off,” changes require formal approvals, documentation rewrites, and rework across departments.</a:t>
            </a:r>
          </a:p>
          <a:p>
            <a:pPr marL="685800" indent="-685800">
              <a:buFont typeface="Wingdings" panose="05000000000000000000" pitchFamily="2" charset="2"/>
              <a:buChar char="Ø"/>
            </a:pPr>
            <a:r>
              <a:rPr lang="en-US" sz="5600" b="1" dirty="0"/>
              <a:t>Risk profile:</a:t>
            </a:r>
            <a:r>
              <a:rPr lang="en-US" sz="5600" dirty="0"/>
              <a:t> A single misinterpreted requirement at the start can cascade through every downstream deliverable.</a:t>
            </a:r>
          </a:p>
          <a:p>
            <a:pPr marL="685800" indent="-685800">
              <a:buFont typeface="Wingdings" panose="05000000000000000000" pitchFamily="2" charset="2"/>
              <a:buChar char="Ø"/>
            </a:pPr>
            <a:r>
              <a:rPr lang="en-US" sz="5600" b="1" dirty="0"/>
              <a:t>Value delivery:</a:t>
            </a:r>
            <a:r>
              <a:rPr lang="en-US" sz="5600" dirty="0"/>
              <a:t> Nothing usable is produced until the final phase, so stakeholders wait months for visibility.</a:t>
            </a:r>
          </a:p>
          <a:p>
            <a:pPr marL="685800" indent="-685800">
              <a:buFont typeface="Wingdings" panose="05000000000000000000" pitchFamily="2" charset="2"/>
              <a:buChar char="Ø"/>
            </a:pPr>
            <a:r>
              <a:rPr lang="en-US" sz="5600" b="1" dirty="0"/>
              <a:t>Typical outcome:</a:t>
            </a:r>
            <a:r>
              <a:rPr lang="en-US" sz="5600" dirty="0"/>
              <a:t> High predictability on paper, but limited flexibility and frequent late-stage surprises.</a:t>
            </a:r>
          </a:p>
          <a:p>
            <a:endParaRPr lang="en-US" dirty="0"/>
          </a:p>
        </p:txBody>
      </p:sp>
      <p:sp>
        <p:nvSpPr>
          <p:cNvPr id="6" name="TextBox 5">
            <a:extLst>
              <a:ext uri="{FF2B5EF4-FFF2-40B4-BE49-F238E27FC236}">
                <a16:creationId xmlns:a16="http://schemas.microsoft.com/office/drawing/2014/main" id="{9F940ED1-78C9-DDE1-A677-8E2172AA2C87}"/>
              </a:ext>
            </a:extLst>
          </p:cNvPr>
          <p:cNvSpPr txBox="1"/>
          <p:nvPr/>
        </p:nvSpPr>
        <p:spPr>
          <a:xfrm>
            <a:off x="6096000" y="1121229"/>
            <a:ext cx="5921829" cy="6001643"/>
          </a:xfrm>
          <a:prstGeom prst="rect">
            <a:avLst/>
          </a:prstGeom>
          <a:noFill/>
        </p:spPr>
        <p:txBody>
          <a:bodyPr wrap="square" rtlCol="0">
            <a:spAutoFit/>
          </a:bodyPr>
          <a:lstStyle/>
          <a:p>
            <a:r>
              <a:rPr lang="en-US" sz="1600" b="1" u="sng" dirty="0"/>
              <a:t>Agile: Iterative, Adaptive, and Customer-Centric</a:t>
            </a:r>
          </a:p>
          <a:p>
            <a:endParaRPr lang="en-US" sz="1400" b="1" dirty="0"/>
          </a:p>
          <a:p>
            <a:pPr marL="285750" indent="-285750">
              <a:buFont typeface="Wingdings" panose="05000000000000000000" pitchFamily="2" charset="2"/>
              <a:buChar char="Ø"/>
            </a:pPr>
            <a:r>
              <a:rPr lang="en-US" sz="1400" b="1" dirty="0"/>
              <a:t>Structure:</a:t>
            </a:r>
            <a:r>
              <a:rPr lang="en-US" sz="1400" dirty="0"/>
              <a:t> Continuous mini-SDLC loops — </a:t>
            </a:r>
            <a:r>
              <a:rPr lang="en-US" sz="1400" i="1" dirty="0"/>
              <a:t>Plan → Build → Review → Adjust</a:t>
            </a:r>
            <a:r>
              <a:rPr lang="en-US" sz="1400" dirty="0"/>
              <a:t> — repeated every sprint.</a:t>
            </a:r>
          </a:p>
          <a:p>
            <a:pPr marL="285750" indent="-285750">
              <a:buFont typeface="Wingdings" panose="05000000000000000000" pitchFamily="2" charset="2"/>
              <a:buChar char="Ø"/>
            </a:pPr>
            <a:r>
              <a:rPr lang="en-US" sz="1400" b="1" dirty="0"/>
              <a:t>Feedback cycle:</a:t>
            </a:r>
            <a:r>
              <a:rPr lang="en-US" sz="1400" dirty="0"/>
              <a:t> Testing and stakeholder review occur continuously, allowing early detection of issues and rapid adaptation.</a:t>
            </a:r>
          </a:p>
          <a:p>
            <a:endParaRPr lang="en-US" sz="1400" dirty="0"/>
          </a:p>
          <a:p>
            <a:pPr marL="285750" indent="-285750">
              <a:buFont typeface="Wingdings" panose="05000000000000000000" pitchFamily="2" charset="2"/>
              <a:buChar char="Ø"/>
            </a:pPr>
            <a:r>
              <a:rPr lang="en-US" sz="1400" b="1" dirty="0"/>
              <a:t>Change management:</a:t>
            </a:r>
            <a:r>
              <a:rPr lang="en-US" sz="1400" dirty="0"/>
              <a:t> Adjustments are expected, prioritized via backlog refinement, and folded into the next sprint without derailing progress.</a:t>
            </a:r>
          </a:p>
          <a:p>
            <a:endParaRPr lang="en-US" sz="1400" dirty="0"/>
          </a:p>
          <a:p>
            <a:pPr marL="285750" indent="-285750">
              <a:buFont typeface="Wingdings" panose="05000000000000000000" pitchFamily="2" charset="2"/>
              <a:buChar char="Ø"/>
            </a:pPr>
            <a:r>
              <a:rPr lang="en-US" sz="1400" b="1" dirty="0"/>
              <a:t>Collaboration:</a:t>
            </a:r>
            <a:r>
              <a:rPr lang="en-US" sz="1400" dirty="0"/>
              <a:t> Cross-functional teams share accountability; developers, testers, and product owners work side-by-side instead of in silos.</a:t>
            </a:r>
          </a:p>
          <a:p>
            <a:endParaRPr lang="en-US" sz="1400" dirty="0"/>
          </a:p>
          <a:p>
            <a:pPr marL="285750" indent="-285750">
              <a:buFont typeface="Wingdings" panose="05000000000000000000" pitchFamily="2" charset="2"/>
              <a:buChar char="Ø"/>
            </a:pPr>
            <a:r>
              <a:rPr lang="en-US" sz="1400" b="1" dirty="0"/>
              <a:t>Value delivery:</a:t>
            </a:r>
            <a:r>
              <a:rPr lang="en-US" sz="1400" dirty="0"/>
              <a:t> Each iteration produces a working increment, delivering measurable business value faster and validating direction early.</a:t>
            </a:r>
          </a:p>
          <a:p>
            <a:endParaRPr lang="en-US" sz="1400" dirty="0"/>
          </a:p>
          <a:p>
            <a:pPr marL="285750" indent="-285750">
              <a:buFont typeface="Wingdings" panose="05000000000000000000" pitchFamily="2" charset="2"/>
              <a:buChar char="Ø"/>
            </a:pPr>
            <a:r>
              <a:rPr lang="en-US" sz="1400" b="1" dirty="0"/>
              <a:t>Cost efficiency:</a:t>
            </a:r>
            <a:r>
              <a:rPr lang="en-US" sz="1400" dirty="0"/>
              <a:t> Agile’s incremental nature reduces total project cost by </a:t>
            </a:r>
            <a:r>
              <a:rPr lang="en-US" sz="1400" b="1" dirty="0"/>
              <a:t>~30%</a:t>
            </a:r>
            <a:r>
              <a:rPr lang="en-US" sz="1400" dirty="0"/>
              <a:t>, minimizes wasted effort, and accelerates ROI.</a:t>
            </a:r>
          </a:p>
          <a:p>
            <a:endParaRPr lang="en-US" sz="1400" dirty="0"/>
          </a:p>
          <a:p>
            <a:pPr marL="285750" indent="-285750">
              <a:buFont typeface="Wingdings" panose="05000000000000000000" pitchFamily="2" charset="2"/>
              <a:buChar char="Ø"/>
            </a:pPr>
            <a:r>
              <a:rPr lang="en-US" sz="1400" b="1" dirty="0"/>
              <a:t>Outcome:</a:t>
            </a:r>
            <a:r>
              <a:rPr lang="en-US" sz="1400" dirty="0"/>
              <a:t> Predictable improvement, faster release cycles, and greater customer satisfaction through constant alignment with business needs.</a:t>
            </a:r>
          </a:p>
          <a:p>
            <a:endParaRPr lang="en-US" dirty="0"/>
          </a:p>
        </p:txBody>
      </p:sp>
    </p:spTree>
    <p:extLst>
      <p:ext uri="{BB962C8B-B14F-4D97-AF65-F5344CB8AC3E}">
        <p14:creationId xmlns:p14="http://schemas.microsoft.com/office/powerpoint/2010/main" val="264935081"/>
      </p:ext>
    </p:extLst>
  </p:cSld>
  <p:clrMapOvr>
    <a:masterClrMapping/>
  </p:clrMapOvr>
</p:sld>
</file>

<file path=ppt/theme/theme1.xml><?xml version="1.0" encoding="utf-8"?>
<a:theme xmlns:a="http://schemas.openxmlformats.org/drawingml/2006/main" name="Dune">
  <a:themeElements>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 id="{826328CA-5F67-4711-B85D-145ABD90F0C2}" vid="{19057A55-7D5A-4630-9E53-CA5ED64477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4905</TotalTime>
  <Words>3105</Words>
  <Application>Microsoft Office PowerPoint</Application>
  <PresentationFormat>Widescreen</PresentationFormat>
  <Paragraphs>131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Neue Haas Grotesk Text Pro</vt:lpstr>
      <vt:lpstr>Wingdings</vt:lpstr>
      <vt:lpstr>Dune</vt:lpstr>
      <vt:lpstr>Agile Transformation Pilot: SNHU Travel Project</vt:lpstr>
      <vt:lpstr>Why ChadaTech Needed to Evolve From slow handoffs to fast delivery—why Agile became our next step.</vt:lpstr>
      <vt:lpstr>Team Structure: Empowerment Through Collaboration</vt:lpstr>
      <vt:lpstr>Predictable Progress Through Iteration Agile’s rhythm creates measurable outcomes through short, goal-driven cycles. </vt:lpstr>
      <vt:lpstr>Turning Disruption Into Opportunity</vt:lpstr>
      <vt:lpstr>A Connected Team, Is a Stronger Team Unifying communication, code, and reporting under one system — Azure DevOps</vt:lpstr>
      <vt:lpstr>Integrated Tools = Real-Time Insight &amp; Accurate Billing</vt:lpstr>
      <vt:lpstr>Pilot Metrics: Efficiency, Quality, and Time-to-Market</vt:lpstr>
      <vt:lpstr>Efficiency Through Adaptation</vt:lpstr>
      <vt:lpstr>PowerPoint Presentation</vt:lpstr>
      <vt:lpstr>Agile: The Business Case for Change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Shadwick</dc:creator>
  <cp:lastModifiedBy>Eric Shadwick</cp:lastModifiedBy>
  <cp:revision>1</cp:revision>
  <dcterms:created xsi:type="dcterms:W3CDTF">2025-10-15T19:27:47Z</dcterms:created>
  <dcterms:modified xsi:type="dcterms:W3CDTF">2025-10-19T19:05:13Z</dcterms:modified>
</cp:coreProperties>
</file>